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6" r:id="rId2"/>
    <p:sldId id="269" r:id="rId3"/>
    <p:sldId id="276" r:id="rId4"/>
    <p:sldId id="307" r:id="rId5"/>
    <p:sldId id="308" r:id="rId6"/>
    <p:sldId id="310" r:id="rId7"/>
    <p:sldId id="326" r:id="rId8"/>
    <p:sldId id="322" r:id="rId9"/>
    <p:sldId id="338" r:id="rId10"/>
    <p:sldId id="339" r:id="rId11"/>
    <p:sldId id="341" r:id="rId12"/>
    <p:sldId id="342" r:id="rId13"/>
    <p:sldId id="331" r:id="rId14"/>
    <p:sldId id="324" r:id="rId15"/>
    <p:sldId id="311" r:id="rId16"/>
    <p:sldId id="333" r:id="rId17"/>
    <p:sldId id="328" r:id="rId18"/>
    <p:sldId id="281" r:id="rId19"/>
    <p:sldId id="27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>
      <p:cViewPr varScale="1">
        <p:scale>
          <a:sx n="110" d="100"/>
          <a:sy n="110" d="100"/>
        </p:scale>
        <p:origin x="96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ECD151-D3B4-448B-86CD-5B76FF62D2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M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F5F56-54B9-4EA8-869A-0CB6012CC2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4/26/2023</a:t>
            </a:r>
            <a:endParaRPr lang="sr-Latn-M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139A4-D19E-48C0-A0FF-7383C469A4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Radionica EKIP i opštine na istom zadatku</a:t>
            </a:r>
            <a:endParaRPr lang="sr-Latn-M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DACE-7FAA-4E81-B2F4-C1EB5B8672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BDD01-9742-467E-B52A-44D5C534217B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09956035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82AF07-CD5D-410D-A7A0-9146E4FEC9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79BE5-24E2-4D7C-BDC8-E6ACDD2624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en-US"/>
              <a:t>4/26/2023</a:t>
            </a:r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DCC8F4F-D9D1-4CCE-ADBD-C6C966446E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858894B-EDC9-465B-8223-7B1706A99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78F88-22BC-4C78-ACD3-057841EFC5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l-PL"/>
              <a:t>Radionica EKIP i opštine na istom zadatku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37950-0529-42E8-84F2-A7C47DE5C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A90591-25CF-43B7-996A-03C96DDE0E7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DA3DA1CE-F64C-4B5F-A337-534F81DDA2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34218B7E-B615-47A5-8531-B33EEB8212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032128-9436-4E32-AD9D-588F0B99C9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Radionica EKIP i opštine na istom zadatku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988A279D-92ED-431C-813E-03D90DD9DD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35233C8-AD45-4AF7-8DD9-7F40D5ECE9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7B0E2A-8192-42A5-B965-D88192FF47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Radionica EKIP i opštine na istom zadatku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E51B4BDC-8844-4A51-A061-C62E300DE1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7FC4C104-BEEB-4EA6-AE46-E597EFB87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F84F0A-8FDE-489A-8B46-B3630016BF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Radionica EKIP i opštine na istom zadatku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3024047A-B245-4811-866B-B0918B953C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FED56FC9-CDA8-480E-A6CE-FB30B38629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E55FDA-F61D-4916-A5B7-38B6E02BCA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Radionica EKIP i opštine na istom zadatku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6D4D3-B358-469B-B356-69B0C5F64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B6AF-0A3D-4353-BCBD-9B40F40031FA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01257-9A00-4032-8612-2783D7CC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1CAE1-41AC-4966-B329-BC8D8664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CA07-829C-4F42-951A-F35034D939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27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5A63C-B4B5-4EFC-A975-DB38E78F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E235E-7A2E-4EC2-AFF8-8F13DC1B6F92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ABF42-B4DE-493F-875D-5AE80F83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B9F65-28CE-4BFE-BFD4-F42E405D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844F3-B776-4F67-A5D3-E92C82973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07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A8FAB-3A06-4F24-836D-C22B64ED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43851-6E3D-48E3-89B8-B5DE070FCC73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E8D95-229E-4F59-AE54-BE4FE19E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08BC-360B-497D-BDDB-0D248E96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5569-58A7-46E3-A7C2-4852890C7D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65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C21C8-CF99-4985-AE1D-4CA7729D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D225B-3E0C-4564-873B-6074E958116C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8B5C8-B498-4B16-8AC6-A24C82F5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A3EA8-4F30-425F-BC07-3DCAC3C8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1B501-64E9-46BF-8A6A-4039E5003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91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85C6A-D15D-4AC9-835A-7DB225CBE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288A-2DD2-4CE8-A432-257108539302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9AE6-732E-4C3C-A92F-4B74D1E9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573A8-CA02-4C4A-BE9B-656B1D8B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5524-A8D2-4642-A84D-2C6556157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69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4523B2-1DA9-4608-B16B-16E18F788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01ED8-1DE5-4A14-AAAA-AF4347BDC4A4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2DDE1B-8763-4DDC-838D-8B156A68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101D65-02B1-4865-AA1E-BACF1B69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B2E69-BC19-4704-BEAE-FBCF50B00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3FDDC4-298A-4308-A578-75A29E49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9A7D5-1039-4D1E-8572-4A3FEE8FBC91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4A73D0-2A27-4155-BAD6-C758A663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04E432-8C3D-4E04-B07B-1814F07E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8D8D5-74D1-4BC1-A44D-7562200BBF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08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016E8F-7CFB-433B-8977-16355BA4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B866F-D7C0-42AA-9C3D-07AC22A65267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0963E3-3A64-4F87-A504-F8689F4A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B6712D-04B2-48CE-8BF5-AA0BDFC7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6CAEE-6C76-4504-AFAE-30562A09BD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31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A69B96-6271-4171-BBE9-323D1650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4EDCF-B0D4-4390-B6B5-45F765804CB9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31521E5-DBE6-4214-A21C-922D4E12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3B58E6-1491-4C6E-A663-F66A0A12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5F167-B1E8-44FA-9DB1-75066D0994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81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1522E4-971C-487F-97DC-A7D49BD8F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433D0-1737-4E69-BE8B-AEE2599E8733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7223C7-3250-4C4A-B5D3-FA8D4636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8C516E-82B0-4145-B64C-A9F13E0A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A2117-0CF0-42E4-B1CA-CB537509C6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26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7BF419-AF01-4039-ADA0-7A54A4AB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0C68A-BB24-4391-826A-9E790172A9A0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288D22-A68C-4687-A996-88FEE39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8CDF58-A406-4E08-940A-49C2BDC8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E4E0B-60D1-464E-AB7F-46523BBFC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96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>
            <a:alpha val="5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1299319-23BD-4F4C-AE08-BF8FFCC003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265038-C55C-438C-AC8C-3E6B016CBD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4EF30-818C-49DE-A9A9-CFB0E2C5C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3F0D15-7D2B-4222-9C98-FE7A1F0D3BF3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2FF13-4460-4311-A756-8022860BD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ITU Regional Regulatory Forum for Europe on “Regulation Supporting the Digital Transformation”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C3993-F56A-4022-83D6-192AB900D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C0B1ED-0D3A-4532-92BC-29E21F1E77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kip.m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kip.me/" TargetMode="External"/><Relationship Id="rId3" Type="http://schemas.openxmlformats.org/officeDocument/2006/relationships/oleObject" Target="../embeddings/oleObject3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kip.me/" TargetMode="External"/><Relationship Id="rId3" Type="http://schemas.openxmlformats.org/officeDocument/2006/relationships/oleObject" Target="../embeddings/oleObject4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hyperlink" Target="https://ekip.me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hyperlink" Target="https://ekip.me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hyperlink" Target="https://ekip.m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kip.me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kip.me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png"/><Relationship Id="rId11" Type="http://schemas.openxmlformats.org/officeDocument/2006/relationships/hyperlink" Target="https://ekip.me/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kip.m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kip.m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kip.me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kip.me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kip.me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kip.me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kip.me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kip.me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kip.me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ekip.me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5F89BF-8FBF-4CE1-90F5-01F2457B88A9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extBox 19">
            <a:extLst>
              <a:ext uri="{FF2B5EF4-FFF2-40B4-BE49-F238E27FC236}">
                <a16:creationId xmlns:a16="http://schemas.microsoft.com/office/drawing/2014/main" id="{55145805-C1F1-4CD0-80CF-FA750A443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2022475"/>
            <a:ext cx="85693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sr-Latn-ME" altLang="en-US" b="1" dirty="0">
                <a:solidFill>
                  <a:srgbClr val="C00000"/>
                </a:solidFill>
                <a:latin typeface="+mj-lt"/>
              </a:rPr>
              <a:t>Geoportal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sr-Latn-ME" altLang="en-US" sz="1800" b="1" dirty="0">
                <a:solidFill>
                  <a:srgbClr val="C00000"/>
                </a:solidFill>
                <a:latin typeface="+mj-lt"/>
              </a:rPr>
              <a:t>Sistem za mapiranje elektronske komunikacione infrastrukture i povezane opreme</a:t>
            </a:r>
            <a:endParaRPr lang="en-US" altLang="en-US" sz="1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076" name="TextBox 20">
            <a:extLst>
              <a:ext uri="{FF2B5EF4-FFF2-40B4-BE49-F238E27FC236}">
                <a16:creationId xmlns:a16="http://schemas.microsoft.com/office/drawing/2014/main" id="{AB5A4E96-5344-43FA-871B-6E5910D32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4799013"/>
            <a:ext cx="9077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ME" altLang="en-US" sz="1800" b="1" dirty="0">
                <a:solidFill>
                  <a:srgbClr val="002060"/>
                </a:solidFill>
              </a:rPr>
              <a:t>Agencija za elektronske komunikacije i poštansku djelatnost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ME" altLang="en-US" sz="1800" dirty="0">
                <a:solidFill>
                  <a:srgbClr val="002060"/>
                </a:solidFill>
              </a:rPr>
              <a:t>Matija Tomčić, menadžer za geografski informacioni sistem</a:t>
            </a:r>
            <a:endParaRPr lang="en-US" altLang="en-US" sz="1800" b="1" dirty="0">
              <a:solidFill>
                <a:srgbClr val="002060"/>
              </a:solidFill>
            </a:endParaRPr>
          </a:p>
        </p:txBody>
      </p:sp>
      <p:sp>
        <p:nvSpPr>
          <p:cNvPr id="3078" name="TextBox 24">
            <a:extLst>
              <a:ext uri="{FF2B5EF4-FFF2-40B4-BE49-F238E27FC236}">
                <a16:creationId xmlns:a16="http://schemas.microsoft.com/office/drawing/2014/main" id="{8B4B69BD-EEB5-440C-92CA-2BFEC5B5F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4E2B3E-87B6-448E-AD9F-52D2F2634F12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7A7B40-19EA-4D22-83B2-FD8CF56A6D42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2" descr="logo">
            <a:hlinkClick r:id="rId3"/>
            <a:extLst>
              <a:ext uri="{FF2B5EF4-FFF2-40B4-BE49-F238E27FC236}">
                <a16:creationId xmlns:a16="http://schemas.microsoft.com/office/drawing/2014/main" id="{891816CE-646F-4FA7-9F47-AF2424A8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539A3E-B6A7-421C-AABB-FC3D96744740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685E9-BC1A-41BE-B535-1A00807B393C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1/19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28899E-AE41-492B-92CB-711577FA8EC4}"/>
              </a:ext>
            </a:extLst>
          </p:cNvPr>
          <p:cNvSpPr txBox="1"/>
          <p:nvPr/>
        </p:nvSpPr>
        <p:spPr>
          <a:xfrm>
            <a:off x="323850" y="895350"/>
            <a:ext cx="80359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Geoportral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GB" sz="1600" b="1" cap="all" dirty="0">
                <a:solidFill>
                  <a:srgbClr val="C00000"/>
                </a:solidFill>
                <a:latin typeface="+mn-lt"/>
                <a:cs typeface="+mn-cs"/>
              </a:rPr>
              <a:t>– </a:t>
            </a:r>
            <a:r>
              <a:rPr lang="sr-Latn-ME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Lokalne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samouprave</a:t>
            </a:r>
            <a:endParaRPr lang="en-GB" sz="16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3317" name="TextBox 11">
            <a:extLst>
              <a:ext uri="{FF2B5EF4-FFF2-40B4-BE49-F238E27FC236}">
                <a16:creationId xmlns:a16="http://schemas.microsoft.com/office/drawing/2014/main" id="{1BF0D5F3-F909-47AF-BD2F-F1ABD34E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2192338"/>
            <a:ext cx="3089275" cy="1127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sr-Latn-ME" sz="1600" b="1" u="sng" dirty="0">
                <a:solidFill>
                  <a:srgbClr val="002060"/>
                </a:solidFill>
              </a:rPr>
              <a:t>Procedura obavještavanja</a:t>
            </a:r>
            <a:r>
              <a:rPr lang="en-US" sz="1600" b="1" u="sng" dirty="0">
                <a:solidFill>
                  <a:srgbClr val="002060"/>
                </a:solidFill>
              </a:rPr>
              <a:t>:</a:t>
            </a:r>
            <a:endParaRPr lang="sr-Latn-ME" sz="1600" b="1" u="sng" dirty="0">
              <a:solidFill>
                <a:srgbClr val="002060"/>
              </a:solidFill>
            </a:endParaRPr>
          </a:p>
          <a:p>
            <a:pPr marL="285750" indent="-285750" eaLnBrk="1" hangingPunct="1">
              <a:defRPr/>
            </a:pPr>
            <a:r>
              <a:rPr lang="sr-Latn-ME" sz="1600" dirty="0">
                <a:solidFill>
                  <a:srgbClr val="002060"/>
                </a:solidFill>
              </a:rPr>
              <a:t>Agencije i operatora o rekonstrukciji/izgradnji nove saobraćajnice</a:t>
            </a:r>
          </a:p>
        </p:txBody>
      </p:sp>
      <p:graphicFrame>
        <p:nvGraphicFramePr>
          <p:cNvPr id="14340" name="Object 12">
            <a:extLst>
              <a:ext uri="{FF2B5EF4-FFF2-40B4-BE49-F238E27FC236}">
                <a16:creationId xmlns:a16="http://schemas.microsoft.com/office/drawing/2014/main" id="{3904A659-F565-4983-848C-E617617856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2300" y="1509713"/>
          <a:ext cx="5910263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Image" r:id="rId3" imgW="6241321" imgH="4107536" progId="Photoshop.Image.13">
                  <p:embed/>
                </p:oleObj>
              </mc:Choice>
              <mc:Fallback>
                <p:oleObj name="Image" r:id="rId3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509713"/>
                        <a:ext cx="5910263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56A53A-06B1-43F1-8A32-3BD2FBEC2FE0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TextBox 24">
            <a:extLst>
              <a:ext uri="{FF2B5EF4-FFF2-40B4-BE49-F238E27FC236}">
                <a16:creationId xmlns:a16="http://schemas.microsoft.com/office/drawing/2014/main" id="{747565CF-C24B-458C-AF15-F9F2D5A8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pic>
        <p:nvPicPr>
          <p:cNvPr id="14343" name="Picture 12">
            <a:extLst>
              <a:ext uri="{FF2B5EF4-FFF2-40B4-BE49-F238E27FC236}">
                <a16:creationId xmlns:a16="http://schemas.microsoft.com/office/drawing/2014/main" id="{7251E15D-DE9F-4C5D-A813-1A609E455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62113"/>
            <a:ext cx="5688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A75CB5-7222-4C88-9705-BBD33E83AFCC}"/>
              </a:ext>
            </a:extLst>
          </p:cNvPr>
          <p:cNvSpPr/>
          <p:nvPr/>
        </p:nvSpPr>
        <p:spPr>
          <a:xfrm>
            <a:off x="7451725" y="1916113"/>
            <a:ext cx="215900" cy="20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EDB50-3C03-4194-9651-503CD2B2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62113"/>
            <a:ext cx="5688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682D5E-ED11-4029-8850-243C6F8D6680}"/>
              </a:ext>
            </a:extLst>
          </p:cNvPr>
          <p:cNvSpPr/>
          <p:nvPr/>
        </p:nvSpPr>
        <p:spPr>
          <a:xfrm>
            <a:off x="6011863" y="1916113"/>
            <a:ext cx="2952750" cy="20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B1BD65-2A21-46AB-A2A4-D9892077E49B}"/>
              </a:ext>
            </a:extLst>
          </p:cNvPr>
          <p:cNvSpPr/>
          <p:nvPr/>
        </p:nvSpPr>
        <p:spPr>
          <a:xfrm>
            <a:off x="6246813" y="1916113"/>
            <a:ext cx="215900" cy="20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30A4F-DC51-43F1-9986-1FC273BE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62113"/>
            <a:ext cx="5688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D671C9-9C03-4596-8511-5627738411D7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9DE6CF-0EC2-43F8-BB42-2477C7F6D6C3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Picture 2" descr="logo">
            <a:hlinkClick r:id="rId8"/>
            <a:extLst>
              <a:ext uri="{FF2B5EF4-FFF2-40B4-BE49-F238E27FC236}">
                <a16:creationId xmlns:a16="http://schemas.microsoft.com/office/drawing/2014/main" id="{582C714E-6B82-4CFA-BD0D-1859C66F6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82A1EE-D582-4086-B1E4-C8D4912AA010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2319B-BE0C-4BEC-9371-4375818FBA2E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10/19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28899E-AE41-492B-92CB-711577FA8EC4}"/>
              </a:ext>
            </a:extLst>
          </p:cNvPr>
          <p:cNvSpPr txBox="1"/>
          <p:nvPr/>
        </p:nvSpPr>
        <p:spPr>
          <a:xfrm>
            <a:off x="323850" y="895350"/>
            <a:ext cx="80359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Geoportral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GB" sz="1600" b="1" cap="all" dirty="0">
                <a:solidFill>
                  <a:srgbClr val="C00000"/>
                </a:solidFill>
                <a:latin typeface="+mn-lt"/>
                <a:cs typeface="+mn-cs"/>
              </a:rPr>
              <a:t>– </a:t>
            </a:r>
            <a:r>
              <a:rPr lang="sr-Latn-ME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Lokalne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samouprave</a:t>
            </a:r>
            <a:endParaRPr lang="en-GB" sz="16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3317" name="TextBox 11">
            <a:extLst>
              <a:ext uri="{FF2B5EF4-FFF2-40B4-BE49-F238E27FC236}">
                <a16:creationId xmlns:a16="http://schemas.microsoft.com/office/drawing/2014/main" id="{1BF0D5F3-F909-47AF-BD2F-F1ABD34E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2192338"/>
            <a:ext cx="3089275" cy="881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sr-Latn-ME" sz="1600" b="1" u="sng" dirty="0">
                <a:solidFill>
                  <a:srgbClr val="002060"/>
                </a:solidFill>
              </a:rPr>
              <a:t>Procedura preuzimanja podataka</a:t>
            </a:r>
            <a:r>
              <a:rPr lang="en-US" sz="1600" b="1" u="sng" dirty="0">
                <a:solidFill>
                  <a:srgbClr val="002060"/>
                </a:solidFill>
              </a:rPr>
              <a:t>:</a:t>
            </a:r>
            <a:endParaRPr lang="sr-Latn-ME" sz="1600" b="1" u="sng" dirty="0">
              <a:solidFill>
                <a:srgbClr val="002060"/>
              </a:solidFill>
            </a:endParaRPr>
          </a:p>
          <a:p>
            <a:pPr marL="285750" indent="-285750" eaLnBrk="1" hangingPunct="1">
              <a:defRPr/>
            </a:pPr>
            <a:r>
              <a:rPr lang="sr-Latn-ME" altLang="en-US" sz="1600" dirty="0">
                <a:solidFill>
                  <a:srgbClr val="002060"/>
                </a:solidFill>
              </a:rPr>
              <a:t>Podaci o katastru instalacija na nivou opštine</a:t>
            </a:r>
          </a:p>
        </p:txBody>
      </p:sp>
      <p:graphicFrame>
        <p:nvGraphicFramePr>
          <p:cNvPr id="15364" name="Object 12">
            <a:extLst>
              <a:ext uri="{FF2B5EF4-FFF2-40B4-BE49-F238E27FC236}">
                <a16:creationId xmlns:a16="http://schemas.microsoft.com/office/drawing/2014/main" id="{27A27EFB-1099-4EDF-A587-726BD21C9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2300" y="1509713"/>
          <a:ext cx="5910263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Image" r:id="rId3" imgW="6241321" imgH="4107536" progId="Photoshop.Image.13">
                  <p:embed/>
                </p:oleObj>
              </mc:Choice>
              <mc:Fallback>
                <p:oleObj name="Image" r:id="rId3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509713"/>
                        <a:ext cx="5910263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56A53A-06B1-43F1-8A32-3BD2FBEC2FE0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24">
            <a:extLst>
              <a:ext uri="{FF2B5EF4-FFF2-40B4-BE49-F238E27FC236}">
                <a16:creationId xmlns:a16="http://schemas.microsoft.com/office/drawing/2014/main" id="{8D08F920-EE56-4866-961B-EB359574F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pic>
        <p:nvPicPr>
          <p:cNvPr id="15367" name="Picture 2">
            <a:extLst>
              <a:ext uri="{FF2B5EF4-FFF2-40B4-BE49-F238E27FC236}">
                <a16:creationId xmlns:a16="http://schemas.microsoft.com/office/drawing/2014/main" id="{3F230AF7-8C8A-43FD-9943-A7A9CEE8A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4175"/>
            <a:ext cx="56880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C996F-E6B8-44BA-A84A-2008B6BD8A24}"/>
              </a:ext>
            </a:extLst>
          </p:cNvPr>
          <p:cNvSpPr/>
          <p:nvPr/>
        </p:nvSpPr>
        <p:spPr>
          <a:xfrm>
            <a:off x="7164388" y="1916113"/>
            <a:ext cx="215900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8F014-BBA6-4906-A57D-2DE3FC5B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4175"/>
            <a:ext cx="56880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0BA4A5-0962-40F6-BE97-8065E9C1C4FE}"/>
              </a:ext>
            </a:extLst>
          </p:cNvPr>
          <p:cNvSpPr/>
          <p:nvPr/>
        </p:nvSpPr>
        <p:spPr>
          <a:xfrm>
            <a:off x="7019925" y="1916113"/>
            <a:ext cx="144463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09530-F3A5-4576-9D00-97D79C0C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4175"/>
            <a:ext cx="56880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A07647F-9C59-4CB1-9772-2EDB3F1D496C}"/>
              </a:ext>
            </a:extLst>
          </p:cNvPr>
          <p:cNvSpPr/>
          <p:nvPr/>
        </p:nvSpPr>
        <p:spPr>
          <a:xfrm>
            <a:off x="4572000" y="4508500"/>
            <a:ext cx="4318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D4A9BE-71B9-4C05-BAD6-28AA8D83DAEA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44BD99-E264-447B-A881-41104AFCE123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" name="Picture 2" descr="logo">
            <a:hlinkClick r:id="rId8"/>
            <a:extLst>
              <a:ext uri="{FF2B5EF4-FFF2-40B4-BE49-F238E27FC236}">
                <a16:creationId xmlns:a16="http://schemas.microsoft.com/office/drawing/2014/main" id="{064C0DFB-AFFB-4B9C-B34B-B4C8EFA2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B8CFA4-8383-4885-BA38-ABD7B545FA54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8DA608-D13F-4FC6-BC91-D1ED4EB03ED9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11/19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28899E-AE41-492B-92CB-711577FA8EC4}"/>
              </a:ext>
            </a:extLst>
          </p:cNvPr>
          <p:cNvSpPr txBox="1"/>
          <p:nvPr/>
        </p:nvSpPr>
        <p:spPr>
          <a:xfrm>
            <a:off x="323850" y="895350"/>
            <a:ext cx="80359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Geoportral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GB" sz="1600" b="1" cap="all" dirty="0">
                <a:solidFill>
                  <a:srgbClr val="C00000"/>
                </a:solidFill>
                <a:latin typeface="+mn-lt"/>
                <a:cs typeface="+mn-cs"/>
              </a:rPr>
              <a:t>– </a:t>
            </a:r>
            <a:r>
              <a:rPr lang="sr-Latn-ME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Lokalne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samouprave</a:t>
            </a:r>
            <a:endParaRPr lang="en-GB" sz="16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3317" name="TextBox 11">
            <a:extLst>
              <a:ext uri="{FF2B5EF4-FFF2-40B4-BE49-F238E27FC236}">
                <a16:creationId xmlns:a16="http://schemas.microsoft.com/office/drawing/2014/main" id="{1BF0D5F3-F909-47AF-BD2F-F1ABD34E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2192338"/>
            <a:ext cx="3089275" cy="1127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sr-Latn-ME" sz="1600" b="1" u="sng" dirty="0">
                <a:solidFill>
                  <a:srgbClr val="002060"/>
                </a:solidFill>
              </a:rPr>
              <a:t>Procedura filtriranja i pregleda podataka</a:t>
            </a:r>
            <a:r>
              <a:rPr lang="en-US" sz="1600" b="1" u="sng" dirty="0">
                <a:solidFill>
                  <a:srgbClr val="002060"/>
                </a:solidFill>
              </a:rPr>
              <a:t>:</a:t>
            </a:r>
            <a:endParaRPr lang="sr-Latn-ME" sz="1600" b="1" u="sng" dirty="0">
              <a:solidFill>
                <a:srgbClr val="002060"/>
              </a:solidFill>
            </a:endParaRPr>
          </a:p>
          <a:p>
            <a:pPr marL="285750" indent="-285750" eaLnBrk="1" hangingPunct="1">
              <a:defRPr/>
            </a:pPr>
            <a:r>
              <a:rPr lang="sr-Latn-ME" altLang="en-US" sz="1600" dirty="0">
                <a:solidFill>
                  <a:srgbClr val="002060"/>
                </a:solidFill>
              </a:rPr>
              <a:t>Podaci o katastru instalacija na nivou opštine</a:t>
            </a:r>
          </a:p>
        </p:txBody>
      </p:sp>
      <p:graphicFrame>
        <p:nvGraphicFramePr>
          <p:cNvPr id="16388" name="Object 12">
            <a:extLst>
              <a:ext uri="{FF2B5EF4-FFF2-40B4-BE49-F238E27FC236}">
                <a16:creationId xmlns:a16="http://schemas.microsoft.com/office/drawing/2014/main" id="{CD462686-0751-41AD-9367-B3EFA87F58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2300" y="1509713"/>
          <a:ext cx="5910263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Image" r:id="rId3" imgW="6241321" imgH="4107536" progId="Photoshop.Image.13">
                  <p:embed/>
                </p:oleObj>
              </mc:Choice>
              <mc:Fallback>
                <p:oleObj name="Image" r:id="rId3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509713"/>
                        <a:ext cx="5910263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56A53A-06B1-43F1-8A32-3BD2FBEC2FE0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TextBox 24">
            <a:extLst>
              <a:ext uri="{FF2B5EF4-FFF2-40B4-BE49-F238E27FC236}">
                <a16:creationId xmlns:a16="http://schemas.microsoft.com/office/drawing/2014/main" id="{AD2358C0-516E-4F3A-92A8-49B7204F2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pic>
        <p:nvPicPr>
          <p:cNvPr id="16391" name="Picture 12">
            <a:extLst>
              <a:ext uri="{FF2B5EF4-FFF2-40B4-BE49-F238E27FC236}">
                <a16:creationId xmlns:a16="http://schemas.microsoft.com/office/drawing/2014/main" id="{47FFC391-1054-4639-86EA-4CB15CA6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62113"/>
            <a:ext cx="5688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A75CB5-7222-4C88-9705-BBD33E83AFCC}"/>
              </a:ext>
            </a:extLst>
          </p:cNvPr>
          <p:cNvSpPr/>
          <p:nvPr/>
        </p:nvSpPr>
        <p:spPr>
          <a:xfrm>
            <a:off x="7164388" y="1927225"/>
            <a:ext cx="215900" cy="20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1D8559-D853-4485-8F90-6D09CC7E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2133600"/>
            <a:ext cx="217963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0FFD1-8281-4517-8167-32C0E2499A73}"/>
              </a:ext>
            </a:extLst>
          </p:cNvPr>
          <p:cNvSpPr/>
          <p:nvPr/>
        </p:nvSpPr>
        <p:spPr>
          <a:xfrm>
            <a:off x="4364038" y="3284538"/>
            <a:ext cx="1071562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7E2870-2836-41BB-9448-DED60A010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133600"/>
            <a:ext cx="217963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950F7F-BEC8-44A2-A52E-F46691C67448}"/>
              </a:ext>
            </a:extLst>
          </p:cNvPr>
          <p:cNvSpPr/>
          <p:nvPr/>
        </p:nvSpPr>
        <p:spPr>
          <a:xfrm>
            <a:off x="4643438" y="4432300"/>
            <a:ext cx="792162" cy="436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CCD65CA-D17F-40AD-9503-4FD0E215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62113"/>
            <a:ext cx="5688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CC633-FD94-4ACD-8336-E0260780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662113"/>
            <a:ext cx="569436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F1992F-6015-4DF0-A052-15203A388330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299BB75-C04D-4767-89C3-DA55FFAF1643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9" name="Picture 2" descr="logo">
            <a:hlinkClick r:id="rId10"/>
            <a:extLst>
              <a:ext uri="{FF2B5EF4-FFF2-40B4-BE49-F238E27FC236}">
                <a16:creationId xmlns:a16="http://schemas.microsoft.com/office/drawing/2014/main" id="{B5C1A8DB-7F98-4F0F-BC12-6EF63139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5FB0AC-6229-4735-BF81-163AA3CCC342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8C6878-A6B2-458F-9C19-1DD14B22D21A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12/19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2" grpId="0" animBg="1"/>
      <p:bldP spid="22" grpId="1" animBg="1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1">
            <a:extLst>
              <a:ext uri="{FF2B5EF4-FFF2-40B4-BE49-F238E27FC236}">
                <a16:creationId xmlns:a16="http://schemas.microsoft.com/office/drawing/2014/main" id="{F30D7513-509C-4C55-A436-C4C4B4D8A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613025"/>
            <a:ext cx="3089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r-Latn-ME" altLang="en-US" sz="1600" b="1" u="sng" dirty="0">
                <a:solidFill>
                  <a:srgbClr val="002060"/>
                </a:solidFill>
              </a:rPr>
              <a:t>Planeri</a:t>
            </a:r>
            <a:r>
              <a:rPr lang="sr-Latn-ME" altLang="en-US" sz="1600" u="sng" dirty="0">
                <a:solidFill>
                  <a:srgbClr val="002060"/>
                </a:solidFill>
              </a:rPr>
              <a:t> </a:t>
            </a:r>
            <a:r>
              <a:rPr lang="sr-Latn-ME" altLang="en-US" sz="1600" b="1" u="sng" dirty="0">
                <a:solidFill>
                  <a:srgbClr val="002060"/>
                </a:solidFill>
              </a:rPr>
              <a:t>(obrađivači planskih dokumenata)</a:t>
            </a:r>
            <a:r>
              <a:rPr lang="sr-Latn-ME" altLang="en-US" sz="1600" u="sng" dirty="0">
                <a:solidFill>
                  <a:srgbClr val="002060"/>
                </a:solidFill>
              </a:rPr>
              <a:t> </a:t>
            </a:r>
            <a:r>
              <a:rPr lang="sr-Latn-ME" altLang="en-US" sz="1600" dirty="0">
                <a:solidFill>
                  <a:srgbClr val="002060"/>
                </a:solidFill>
              </a:rPr>
              <a:t>imaju mogućnost da kroz geoportal uvezu granice planskog dokumenta u </a:t>
            </a:r>
            <a:r>
              <a:rPr lang="sr-Latn-ME" altLang="en-US" sz="1600" b="1" dirty="0">
                <a:solidFill>
                  <a:srgbClr val="002060"/>
                </a:solidFill>
              </a:rPr>
              <a:t>.kml ili .geojson fajlu</a:t>
            </a:r>
            <a:r>
              <a:rPr lang="sr-Latn-ME" altLang="en-US" sz="1600" dirty="0">
                <a:solidFill>
                  <a:srgbClr val="002060"/>
                </a:solidFill>
              </a:rPr>
              <a:t> i da iz sistema izvuku podatke, u vidu </a:t>
            </a:r>
            <a:r>
              <a:rPr lang="sr-Latn-ME" altLang="en-US" sz="1600" b="1" dirty="0">
                <a:solidFill>
                  <a:srgbClr val="002060"/>
                </a:solidFill>
              </a:rPr>
              <a:t>shpfile datakoteka,</a:t>
            </a:r>
            <a:r>
              <a:rPr lang="sr-Latn-ME" altLang="en-US" sz="1600" dirty="0">
                <a:solidFill>
                  <a:srgbClr val="002060"/>
                </a:solidFill>
              </a:rPr>
              <a:t> o EK infrastrukturi koja se nalazi u okviru uvezenih granica planskog dokumenta. </a:t>
            </a:r>
          </a:p>
        </p:txBody>
      </p:sp>
      <p:graphicFrame>
        <p:nvGraphicFramePr>
          <p:cNvPr id="17411" name="Object 12">
            <a:extLst>
              <a:ext uri="{FF2B5EF4-FFF2-40B4-BE49-F238E27FC236}">
                <a16:creationId xmlns:a16="http://schemas.microsoft.com/office/drawing/2014/main" id="{757D9157-B503-4159-A17B-1B2AEB46BC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2300" y="1509713"/>
          <a:ext cx="5910263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Image" r:id="rId3" imgW="6241321" imgH="4107536" progId="Photoshop.Image.13">
                  <p:embed/>
                </p:oleObj>
              </mc:Choice>
              <mc:Fallback>
                <p:oleObj name="Image" r:id="rId3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509713"/>
                        <a:ext cx="5910263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11">
            <a:extLst>
              <a:ext uri="{FF2B5EF4-FFF2-40B4-BE49-F238E27FC236}">
                <a16:creationId xmlns:a16="http://schemas.microsoft.com/office/drawing/2014/main" id="{ED1B14B3-8CDA-4A7B-A75B-D739271E4C5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654175"/>
            <a:ext cx="565308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EE6C06E-DF7C-4B62-B1E8-369B4E30CFE8}"/>
              </a:ext>
            </a:extLst>
          </p:cNvPr>
          <p:cNvSpPr/>
          <p:nvPr/>
        </p:nvSpPr>
        <p:spPr>
          <a:xfrm rot="12978277">
            <a:off x="6983413" y="3887788"/>
            <a:ext cx="73025" cy="4921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D2670A-9127-4EF3-8A95-66DE38DBD45A}"/>
              </a:ext>
            </a:extLst>
          </p:cNvPr>
          <p:cNvSpPr/>
          <p:nvPr/>
        </p:nvSpPr>
        <p:spPr>
          <a:xfrm>
            <a:off x="6804025" y="3644900"/>
            <a:ext cx="50482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CE8C77-0974-44FB-80C0-FA05CE2F19D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654175"/>
            <a:ext cx="56515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31DA77-8441-45C5-9A73-E33DBD3EE616}"/>
              </a:ext>
            </a:extLst>
          </p:cNvPr>
          <p:cNvSpPr/>
          <p:nvPr/>
        </p:nvSpPr>
        <p:spPr>
          <a:xfrm>
            <a:off x="7380288" y="1916113"/>
            <a:ext cx="215900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2BAEE-07AB-43A7-B8AD-9A0D3C3C6CCB}"/>
              </a:ext>
            </a:extLst>
          </p:cNvPr>
          <p:cNvSpPr txBox="1"/>
          <p:nvPr/>
        </p:nvSpPr>
        <p:spPr>
          <a:xfrm>
            <a:off x="7186613" y="1665288"/>
            <a:ext cx="6096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Search</a:t>
            </a:r>
            <a:endParaRPr lang="sr-Latn-ME" sz="1200" b="1" dirty="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1E3B92-8E7F-4AC3-B5DC-1C5F9A24C1F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654175"/>
            <a:ext cx="565308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4E09C18-5592-4A6F-B61B-E109F3154D10}"/>
              </a:ext>
            </a:extLst>
          </p:cNvPr>
          <p:cNvSpPr/>
          <p:nvPr/>
        </p:nvSpPr>
        <p:spPr>
          <a:xfrm>
            <a:off x="3290888" y="2878138"/>
            <a:ext cx="704850" cy="263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001DF7-279F-4D1D-9EFC-428D305ED566}"/>
              </a:ext>
            </a:extLst>
          </p:cNvPr>
          <p:cNvSpPr/>
          <p:nvPr/>
        </p:nvSpPr>
        <p:spPr>
          <a:xfrm>
            <a:off x="4140200" y="3141663"/>
            <a:ext cx="936625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2ABEF8-1C77-491D-8FC1-A75B125869C1}"/>
              </a:ext>
            </a:extLst>
          </p:cNvPr>
          <p:cNvSpPr/>
          <p:nvPr/>
        </p:nvSpPr>
        <p:spPr>
          <a:xfrm>
            <a:off x="4716463" y="4652963"/>
            <a:ext cx="287337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0D19632-6FBB-41C1-B6C1-522A044B7D6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651000"/>
            <a:ext cx="5653087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F463D3B-F521-460F-A700-F8FCDC928401}"/>
              </a:ext>
            </a:extLst>
          </p:cNvPr>
          <p:cNvSpPr/>
          <p:nvPr/>
        </p:nvSpPr>
        <p:spPr>
          <a:xfrm>
            <a:off x="3290888" y="4941888"/>
            <a:ext cx="565308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8921D8-A847-4321-B1BF-26A93CE9E099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5" name="TextBox 24">
            <a:extLst>
              <a:ext uri="{FF2B5EF4-FFF2-40B4-BE49-F238E27FC236}">
                <a16:creationId xmlns:a16="http://schemas.microsoft.com/office/drawing/2014/main" id="{44C85877-CA60-4B4C-A895-8DB9CD166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B06B15-F0F0-4333-BDE9-A3C9CAC2C62D}"/>
              </a:ext>
            </a:extLst>
          </p:cNvPr>
          <p:cNvSpPr txBox="1"/>
          <p:nvPr/>
        </p:nvSpPr>
        <p:spPr>
          <a:xfrm>
            <a:off x="323850" y="895350"/>
            <a:ext cx="80359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Elektronska </a:t>
            </a:r>
            <a:r>
              <a:rPr lang="sr-Latn-ME" sz="1600" b="1" cap="all" dirty="0">
                <a:solidFill>
                  <a:srgbClr val="C00000"/>
                </a:solidFill>
                <a:latin typeface="+mn-lt"/>
                <a:cs typeface="+mn-cs"/>
              </a:rPr>
              <a:t>komunikaciona</a:t>
            </a: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 infrastruktura </a:t>
            </a:r>
            <a:r>
              <a:rPr lang="en-GB" sz="1400" b="1" cap="all" dirty="0">
                <a:solidFill>
                  <a:srgbClr val="C00000"/>
                </a:solidFill>
                <a:latin typeface="+mn-lt"/>
                <a:cs typeface="+mn-cs"/>
              </a:rPr>
              <a:t>– </a:t>
            </a: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 pristup Planera</a:t>
            </a:r>
            <a:endParaRPr lang="en-GB" sz="14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1C946F-3DD0-4D4C-A92D-5F8FB373C30A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3382AE6-AF06-43BE-9AAA-EF767BD49F11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2" name="Picture 2" descr="logo">
            <a:hlinkClick r:id="rId9"/>
            <a:extLst>
              <a:ext uri="{FF2B5EF4-FFF2-40B4-BE49-F238E27FC236}">
                <a16:creationId xmlns:a16="http://schemas.microsoft.com/office/drawing/2014/main" id="{4327CCF7-733E-4750-93BE-63FC13D3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DC30FD4-40A8-4131-AC79-99DEF0C7AF88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97EDE5-755C-4D87-86E3-C7D20D87D57A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13/19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/>
      <p:bldP spid="23" grpId="0" animBg="1"/>
      <p:bldP spid="23" grpId="1" animBg="1"/>
      <p:bldP spid="24" grpId="0" animBg="1"/>
      <p:bldP spid="24" grpId="1" animBg="1"/>
      <p:bldP spid="2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A740C12-C56D-4123-A9EE-9EB591FFF869}"/>
              </a:ext>
            </a:extLst>
          </p:cNvPr>
          <p:cNvSpPr txBox="1"/>
          <p:nvPr/>
        </p:nvSpPr>
        <p:spPr>
          <a:xfrm>
            <a:off x="1576388" y="895350"/>
            <a:ext cx="61928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1400" b="1" cap="all" dirty="0">
                <a:solidFill>
                  <a:srgbClr val="C00000"/>
                </a:solidFill>
              </a:rPr>
              <a:t>Širokopojasni </a:t>
            </a:r>
            <a:r>
              <a:rPr lang="sr-Latn-CS" sz="1600" b="1" cap="all" dirty="0">
                <a:solidFill>
                  <a:srgbClr val="C00000"/>
                </a:solidFill>
                <a:latin typeface="+mn-lt"/>
              </a:rPr>
              <a:t>pristup</a:t>
            </a:r>
            <a:r>
              <a:rPr lang="sr-Latn-CS" sz="1400" b="1" cap="all" dirty="0">
                <a:solidFill>
                  <a:srgbClr val="C00000"/>
                </a:solidFill>
              </a:rPr>
              <a:t> interneta</a:t>
            </a:r>
            <a:endParaRPr lang="en-US" sz="1400" b="1" cap="all" dirty="0">
              <a:solidFill>
                <a:srgbClr val="C00000"/>
              </a:solidFill>
            </a:endParaRPr>
          </a:p>
        </p:txBody>
      </p:sp>
      <p:sp>
        <p:nvSpPr>
          <p:cNvPr id="11269" name="TextBox 11">
            <a:extLst>
              <a:ext uri="{FF2B5EF4-FFF2-40B4-BE49-F238E27FC236}">
                <a16:creationId xmlns:a16="http://schemas.microsoft.com/office/drawing/2014/main" id="{F507E73E-D051-4CC6-B5F2-A350168CE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914525"/>
            <a:ext cx="3089275" cy="2954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sr-Latn-ME" altLang="en-US" sz="1800" b="1" u="sng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sr-Latn-ME" altLang="en-US" sz="1800" b="1" u="sng" dirty="0">
                <a:solidFill>
                  <a:srgbClr val="002060"/>
                </a:solidFill>
              </a:rPr>
              <a:t>Koraci za pregled pokrivenosti</a:t>
            </a:r>
            <a:r>
              <a:rPr lang="en-US" altLang="en-US" sz="1800" b="1" u="sng" dirty="0">
                <a:solidFill>
                  <a:srgbClr val="00206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sr-Latn-ME" altLang="en-US" sz="1600" dirty="0">
                <a:solidFill>
                  <a:srgbClr val="002060"/>
                </a:solidFill>
              </a:rPr>
              <a:t>Izabrati ikonicu </a:t>
            </a:r>
            <a:r>
              <a:rPr lang="en-US" altLang="en-US" sz="1600" dirty="0">
                <a:solidFill>
                  <a:srgbClr val="002060"/>
                </a:solidFill>
              </a:rPr>
              <a:t>“</a:t>
            </a:r>
            <a:r>
              <a:rPr lang="sr-Latn-ME" altLang="en-US" sz="1600" dirty="0">
                <a:solidFill>
                  <a:srgbClr val="002060"/>
                </a:solidFill>
              </a:rPr>
              <a:t>Lejeri</a:t>
            </a:r>
            <a:r>
              <a:rPr lang="en-US" altLang="en-US" sz="1600" dirty="0">
                <a:solidFill>
                  <a:srgbClr val="002060"/>
                </a:solidFill>
              </a:rPr>
              <a:t>”</a:t>
            </a:r>
            <a:endParaRPr lang="sr-Latn-ME" altLang="en-US" sz="1600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sr-Latn-ME" altLang="en-US" sz="1600" dirty="0">
                <a:solidFill>
                  <a:srgbClr val="002060"/>
                </a:solidFill>
              </a:rPr>
              <a:t>Izabrati tab</a:t>
            </a:r>
            <a:r>
              <a:rPr lang="en-US" altLang="en-US" sz="1600" dirty="0">
                <a:solidFill>
                  <a:srgbClr val="002060"/>
                </a:solidFill>
              </a:rPr>
              <a:t> “</a:t>
            </a:r>
            <a:r>
              <a:rPr lang="sr-Latn-ME" altLang="en-US" sz="1600" dirty="0">
                <a:solidFill>
                  <a:srgbClr val="002060"/>
                </a:solidFill>
              </a:rPr>
              <a:t>Pokrivenost</a:t>
            </a:r>
            <a:r>
              <a:rPr lang="en-US" altLang="en-US" sz="1600" dirty="0">
                <a:solidFill>
                  <a:srgbClr val="002060"/>
                </a:solidFill>
              </a:rPr>
              <a:t>” </a:t>
            </a:r>
            <a:endParaRPr lang="sr-Latn-ME" altLang="en-US" sz="1600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sr-Latn-ME" altLang="en-US" sz="1600" dirty="0">
                <a:solidFill>
                  <a:srgbClr val="002060"/>
                </a:solidFill>
              </a:rPr>
              <a:t>Čekirati dostupne pokrivenosti</a:t>
            </a:r>
            <a:r>
              <a:rPr lang="en-US" altLang="en-US" sz="1600" dirty="0">
                <a:solidFill>
                  <a:srgbClr val="002060"/>
                </a:solidFill>
              </a:rPr>
              <a:t>:</a:t>
            </a:r>
          </a:p>
          <a:p>
            <a:pPr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sr-Latn-ME" altLang="en-US" sz="1400" dirty="0">
                <a:solidFill>
                  <a:srgbClr val="002060"/>
                </a:solidFill>
              </a:rPr>
              <a:t>Po brzini</a:t>
            </a:r>
            <a:endParaRPr lang="en-US" altLang="en-US" sz="1400" dirty="0">
              <a:solidFill>
                <a:srgbClr val="002060"/>
              </a:solidFill>
            </a:endParaRPr>
          </a:p>
          <a:p>
            <a:pPr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sr-Latn-ME" altLang="en-US" sz="1400" dirty="0">
                <a:solidFill>
                  <a:srgbClr val="002060"/>
                </a:solidFill>
              </a:rPr>
              <a:t>Po tehnologiji</a:t>
            </a:r>
            <a:endParaRPr lang="en-US" altLang="en-US" sz="1400" dirty="0">
              <a:solidFill>
                <a:srgbClr val="002060"/>
              </a:solidFill>
            </a:endParaRPr>
          </a:p>
          <a:p>
            <a:pPr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sr-Latn-ME" altLang="en-US" sz="1400" dirty="0">
                <a:solidFill>
                  <a:srgbClr val="002060"/>
                </a:solidFill>
              </a:rPr>
              <a:t>Po broju operatora koji pružaju ovu vrstu EK usluge</a:t>
            </a:r>
            <a:endParaRPr lang="en-GB" altLang="en-US" sz="1600" dirty="0">
              <a:solidFill>
                <a:srgbClr val="002060"/>
              </a:solidFill>
            </a:endParaRPr>
          </a:p>
        </p:txBody>
      </p:sp>
      <p:graphicFrame>
        <p:nvGraphicFramePr>
          <p:cNvPr id="18436" name="Object 12">
            <a:extLst>
              <a:ext uri="{FF2B5EF4-FFF2-40B4-BE49-F238E27FC236}">
                <a16:creationId xmlns:a16="http://schemas.microsoft.com/office/drawing/2014/main" id="{BB9D2E27-0A5E-42EB-876E-ECE69FC7AB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8650" y="1552575"/>
          <a:ext cx="5910263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0" name="Image" r:id="rId3" imgW="6241321" imgH="4107536" progId="Photoshop.Image.13">
                  <p:embed/>
                </p:oleObj>
              </mc:Choice>
              <mc:Fallback>
                <p:oleObj name="Image" r:id="rId3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650" y="1552575"/>
                        <a:ext cx="5910263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20">
            <a:extLst>
              <a:ext uri="{FF2B5EF4-FFF2-40B4-BE49-F238E27FC236}">
                <a16:creationId xmlns:a16="http://schemas.microsoft.com/office/drawing/2014/main" id="{342A0F0E-B284-415E-BFD1-D39FBE7C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1663700"/>
            <a:ext cx="56705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1">
            <a:extLst>
              <a:ext uri="{FF2B5EF4-FFF2-40B4-BE49-F238E27FC236}">
                <a16:creationId xmlns:a16="http://schemas.microsoft.com/office/drawing/2014/main" id="{71BBA73C-4BD4-46AC-B00B-54D6AEFD3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1938338"/>
            <a:ext cx="179387" cy="2524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1E2E4B-764A-4A82-8BB8-22346931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162175"/>
            <a:ext cx="17287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9259A-A9A4-4121-95B5-932D4E7E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190750"/>
            <a:ext cx="17113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B77BE2-BE16-4462-B00E-EA5AB6CA2E01}"/>
              </a:ext>
            </a:extLst>
          </p:cNvPr>
          <p:cNvSpPr/>
          <p:nvPr/>
        </p:nvSpPr>
        <p:spPr>
          <a:xfrm>
            <a:off x="3348038" y="3860800"/>
            <a:ext cx="129540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064A3-10FA-4DD3-B42C-F4E2CEFED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1671638"/>
            <a:ext cx="606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r-Latn-RS" sz="1100">
                <a:latin typeface="Arial" panose="020B0604020202020204" pitchFamily="34" charset="0"/>
              </a:rPr>
              <a:t>Layers</a:t>
            </a:r>
            <a:endParaRPr lang="sr-Latn-ME" altLang="sr-Latn-RS" sz="1100">
              <a:latin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E51117-5ABB-44BD-B017-8428E5A4B36A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4" name="TextBox 24">
            <a:extLst>
              <a:ext uri="{FF2B5EF4-FFF2-40B4-BE49-F238E27FC236}">
                <a16:creationId xmlns:a16="http://schemas.microsoft.com/office/drawing/2014/main" id="{736E6D01-6697-4FDD-91EB-163A77124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A42EB3-EB28-4AE2-8041-BD1AECEE7956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81D9D4-20AC-4804-8708-6EC8FF6AC341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" name="Picture 2" descr="logo">
            <a:hlinkClick r:id="rId9"/>
            <a:extLst>
              <a:ext uri="{FF2B5EF4-FFF2-40B4-BE49-F238E27FC236}">
                <a16:creationId xmlns:a16="http://schemas.microsoft.com/office/drawing/2014/main" id="{CB5F83F8-7423-4C29-AC42-88C6046F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B8A13C-A120-4D90-9C2D-852AE1D58BD6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F2638F-559A-485F-94EB-457518E9C7ED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14/19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9">
            <a:extLst>
              <a:ext uri="{FF2B5EF4-FFF2-40B4-BE49-F238E27FC236}">
                <a16:creationId xmlns:a16="http://schemas.microsoft.com/office/drawing/2014/main" id="{0019B3BE-4932-46C4-9C84-17DFC7A5D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1628775"/>
            <a:ext cx="78454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ME" altLang="en-US" sz="1800" dirty="0">
                <a:solidFill>
                  <a:srgbClr val="002060"/>
                </a:solidFill>
              </a:rPr>
              <a:t>Širokopojasni pristup internetu je prikazan u mreži </a:t>
            </a:r>
            <a:r>
              <a:rPr lang="en-GB" altLang="en-US" sz="1800" dirty="0">
                <a:solidFill>
                  <a:srgbClr val="002060"/>
                </a:solidFill>
              </a:rPr>
              <a:t>100x100m, </a:t>
            </a:r>
            <a:r>
              <a:rPr lang="sr-Latn-ME" altLang="en-US" sz="1800" dirty="0">
                <a:solidFill>
                  <a:srgbClr val="002060"/>
                </a:solidFill>
              </a:rPr>
              <a:t>koja je formirana na osnovu lokacije završetka:</a:t>
            </a:r>
            <a:r>
              <a:rPr lang="en-GB" altLang="en-US" sz="1800" dirty="0">
                <a:solidFill>
                  <a:srgbClr val="002060"/>
                </a:solidFill>
              </a:rPr>
              <a:t> </a:t>
            </a:r>
            <a:endParaRPr lang="sr-Latn-ME" altLang="en-US" sz="18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lang="sr-Latn-ME" altLang="en-US" sz="1800" dirty="0">
                <a:solidFill>
                  <a:srgbClr val="002060"/>
                </a:solidFill>
              </a:rPr>
              <a:t>Po brzini</a:t>
            </a:r>
            <a:r>
              <a:rPr lang="en-GB" altLang="en-US" sz="1800" dirty="0">
                <a:solidFill>
                  <a:srgbClr val="002060"/>
                </a:solidFill>
              </a:rPr>
              <a:t> (</a:t>
            </a:r>
            <a:r>
              <a:rPr lang="sr-Latn-ME" altLang="en-US" sz="1800" dirty="0">
                <a:solidFill>
                  <a:srgbClr val="002060"/>
                </a:solidFill>
              </a:rPr>
              <a:t>polje se oboji u veće dostupne brzine</a:t>
            </a:r>
            <a:r>
              <a:rPr lang="en-GB" altLang="en-US" sz="1800" dirty="0">
                <a:solidFill>
                  <a:srgbClr val="002060"/>
                </a:solidFill>
              </a:rPr>
              <a:t>)</a:t>
            </a:r>
            <a:endParaRPr lang="sr-Latn-ME" altLang="en-US" sz="18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lang="sr-Latn-ME" altLang="en-US" sz="1800" dirty="0">
                <a:solidFill>
                  <a:srgbClr val="002060"/>
                </a:solidFill>
              </a:rPr>
              <a:t>Po tehnologiji </a:t>
            </a:r>
            <a:r>
              <a:rPr lang="en-GB" altLang="en-US" sz="1800" dirty="0">
                <a:solidFill>
                  <a:srgbClr val="002060"/>
                </a:solidFill>
              </a:rPr>
              <a:t>(</a:t>
            </a:r>
            <a:r>
              <a:rPr lang="sr-Latn-ME" altLang="en-US" sz="1800" dirty="0">
                <a:solidFill>
                  <a:srgbClr val="002060"/>
                </a:solidFill>
              </a:rPr>
              <a:t>polje se oboji u dominantnije dostupne tehnologije</a:t>
            </a:r>
            <a:r>
              <a:rPr lang="en-GB" altLang="en-US" sz="1800" dirty="0">
                <a:solidFill>
                  <a:srgbClr val="002060"/>
                </a:solidFill>
              </a:rPr>
              <a:t>)</a:t>
            </a:r>
            <a:endParaRPr lang="sr-Latn-ME" altLang="en-US" sz="18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lang="sr-Latn-ME" altLang="en-US" sz="1800" dirty="0">
                <a:solidFill>
                  <a:srgbClr val="002060"/>
                </a:solidFill>
              </a:rPr>
              <a:t>Po broju operatora koji pružaju EK uslugu širokopojasnog pristupa interneta </a:t>
            </a:r>
            <a:r>
              <a:rPr lang="en-GB" altLang="en-US" sz="1800" dirty="0">
                <a:solidFill>
                  <a:srgbClr val="002060"/>
                </a:solidFill>
              </a:rPr>
              <a:t>(</a:t>
            </a:r>
            <a:r>
              <a:rPr lang="sr-Latn-ME" altLang="en-US" sz="1800" dirty="0">
                <a:solidFill>
                  <a:srgbClr val="002060"/>
                </a:solidFill>
              </a:rPr>
              <a:t>Polje se oboji po broju operatora koji pružaju usluge širokopojasnog pristupa internetu</a:t>
            </a:r>
            <a:r>
              <a:rPr lang="en-GB" altLang="en-US" sz="1800" dirty="0">
                <a:solidFill>
                  <a:srgbClr val="002060"/>
                </a:solidFill>
              </a:rPr>
              <a:t>)</a:t>
            </a:r>
            <a:endParaRPr lang="sr-Latn-ME" altLang="en-US" sz="18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sr-Latn-ME" altLang="en-US" sz="1800" dirty="0">
              <a:solidFill>
                <a:srgbClr val="00206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sr-Latn-ME" altLang="en-US" sz="1800" dirty="0">
                <a:solidFill>
                  <a:srgbClr val="002060"/>
                </a:solidFill>
              </a:rPr>
              <a:t>Izračun procenta pokrivenosti domaćinstava je utvrđen na osnovu podataka dobijenih od operatora, MONSTATA i Uprave za katastar i državnu imovinu. </a:t>
            </a:r>
            <a:endParaRPr lang="en-GB" altLang="en-US" sz="1800" dirty="0">
              <a:solidFill>
                <a:srgbClr val="00206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D3D67E-CB6B-4592-9870-0CE7BEA0F896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0" name="TextBox 24">
            <a:extLst>
              <a:ext uri="{FF2B5EF4-FFF2-40B4-BE49-F238E27FC236}">
                <a16:creationId xmlns:a16="http://schemas.microsoft.com/office/drawing/2014/main" id="{32AEFB16-6718-4494-8A71-FD86BB7A5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FF85B0-D738-4FB4-8424-80087329463E}"/>
              </a:ext>
            </a:extLst>
          </p:cNvPr>
          <p:cNvSpPr txBox="1"/>
          <p:nvPr/>
        </p:nvSpPr>
        <p:spPr>
          <a:xfrm>
            <a:off x="1576388" y="895350"/>
            <a:ext cx="61928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600" b="1" cap="all" dirty="0">
                <a:solidFill>
                  <a:srgbClr val="C00000"/>
                </a:solidFill>
                <a:latin typeface="+mn-lt"/>
              </a:rPr>
              <a:t>Širokopojasni pristup </a:t>
            </a:r>
            <a:r>
              <a:rPr lang="sr-Latn-CS" sz="1600" b="1" cap="all" dirty="0">
                <a:solidFill>
                  <a:srgbClr val="C00000"/>
                </a:solidFill>
                <a:latin typeface="+mn-lt"/>
              </a:rPr>
              <a:t>– Prikaz i način izračunavanja</a:t>
            </a:r>
            <a:endParaRPr lang="en-US" sz="1600" b="1" cap="all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727673-0C6D-4185-8634-45AE92150491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4B2D82-D2D0-476C-AA63-69F17C5FF096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Picture 2" descr="logo">
            <a:hlinkClick r:id="rId2"/>
            <a:extLst>
              <a:ext uri="{FF2B5EF4-FFF2-40B4-BE49-F238E27FC236}">
                <a16:creationId xmlns:a16="http://schemas.microsoft.com/office/drawing/2014/main" id="{9BA222CC-A765-4A34-AF77-05910E2B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979A5-0EC5-4F26-AE74-BFF156206DBA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C690B-DEEF-4B4E-967F-305206884B08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15/19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59AEAD-8D67-41C5-AA31-EE8520F0AADC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TextBox 24">
            <a:extLst>
              <a:ext uri="{FF2B5EF4-FFF2-40B4-BE49-F238E27FC236}">
                <a16:creationId xmlns:a16="http://schemas.microsoft.com/office/drawing/2014/main" id="{3EC69722-2502-49E9-8EA1-EA749D6BE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CFD26-7E94-4CF3-94FE-FCBA7D5FE3AC}"/>
              </a:ext>
            </a:extLst>
          </p:cNvPr>
          <p:cNvSpPr txBox="1"/>
          <p:nvPr/>
        </p:nvSpPr>
        <p:spPr>
          <a:xfrm>
            <a:off x="1763713" y="854075"/>
            <a:ext cx="61928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1600" b="1" cap="all" dirty="0">
                <a:solidFill>
                  <a:srgbClr val="C00000"/>
                </a:solidFill>
                <a:latin typeface="+mn-lt"/>
              </a:rPr>
              <a:t>Širokopojasni pristup internetu</a:t>
            </a:r>
            <a:endParaRPr lang="en-US" sz="1600" b="1" cap="all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3D8137-527F-45F3-9B13-6D59C94E99D9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2">
            <a:extLst>
              <a:ext uri="{FF2B5EF4-FFF2-40B4-BE49-F238E27FC236}">
                <a16:creationId xmlns:a16="http://schemas.microsoft.com/office/drawing/2014/main" id="{58330D20-D309-4064-8F2B-22446FEA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03338"/>
            <a:ext cx="70866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C2CCED-0827-4852-A2C2-30D879399254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2" descr="logo">
            <a:hlinkClick r:id="rId3"/>
            <a:extLst>
              <a:ext uri="{FF2B5EF4-FFF2-40B4-BE49-F238E27FC236}">
                <a16:creationId xmlns:a16="http://schemas.microsoft.com/office/drawing/2014/main" id="{2C551F78-86C5-4D80-9965-0A0D99D0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2EE0EA-A529-4443-AE08-EFB31ED695FE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2D4C8-5F3E-45E8-83C7-C2DF7801B920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16/19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Box 11">
            <a:extLst>
              <a:ext uri="{FF2B5EF4-FFF2-40B4-BE49-F238E27FC236}">
                <a16:creationId xmlns:a16="http://schemas.microsoft.com/office/drawing/2014/main" id="{C48135C9-A5AF-4FEC-AFC4-74333938E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1798638"/>
            <a:ext cx="3089275" cy="3786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n-US" sz="1600" dirty="0">
              <a:solidFill>
                <a:srgbClr val="00206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sr-Latn-ME" altLang="sr-Latn-RS" sz="1600" dirty="0">
                <a:solidFill>
                  <a:srgbClr val="002060"/>
                </a:solidFill>
              </a:rPr>
              <a:t>Pokrivanje širokopojasnim pristupom internetu za </a:t>
            </a:r>
            <a:r>
              <a:rPr lang="sr-Latn-ME" altLang="sr-Latn-RS" sz="1600" b="1" dirty="0">
                <a:solidFill>
                  <a:srgbClr val="002060"/>
                </a:solidFill>
              </a:rPr>
              <a:t>naselje </a:t>
            </a:r>
            <a:r>
              <a:rPr lang="en-GB" altLang="sr-Latn-RS" sz="1600" b="1" dirty="0">
                <a:solidFill>
                  <a:srgbClr val="002060"/>
                </a:solidFill>
              </a:rPr>
              <a:t> </a:t>
            </a:r>
            <a:r>
              <a:rPr lang="en-GB" altLang="sr-Latn-RS" sz="1600" b="1" dirty="0" err="1">
                <a:solidFill>
                  <a:srgbClr val="002060"/>
                </a:solidFill>
              </a:rPr>
              <a:t>Bajice</a:t>
            </a:r>
            <a:r>
              <a:rPr lang="en-GB" altLang="sr-Latn-R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GB" altLang="sr-Latn-RS" sz="1600" dirty="0">
              <a:solidFill>
                <a:srgbClr val="00206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GB" altLang="sr-Latn-RS" sz="1600" dirty="0">
              <a:solidFill>
                <a:srgbClr val="00206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sr-Latn-ME" altLang="sr-Latn-RS" sz="1600" dirty="0">
                <a:solidFill>
                  <a:srgbClr val="002060"/>
                </a:solidFill>
              </a:rPr>
              <a:t>Pokrivanje širokopojasnim pristupom internetu za </a:t>
            </a:r>
            <a:r>
              <a:rPr lang="sr-Latn-ME" altLang="sr-Latn-RS" sz="1600" b="1" dirty="0">
                <a:solidFill>
                  <a:srgbClr val="002060"/>
                </a:solidFill>
              </a:rPr>
              <a:t>opštinu</a:t>
            </a:r>
            <a:r>
              <a:rPr lang="en-GB" altLang="sr-Latn-RS" sz="1600" b="1" dirty="0">
                <a:solidFill>
                  <a:srgbClr val="002060"/>
                </a:solidFill>
              </a:rPr>
              <a:t> Cetinje</a:t>
            </a:r>
            <a:r>
              <a:rPr lang="en-GB" altLang="sr-Latn-R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GB" altLang="sr-Latn-RS" sz="1600" dirty="0">
              <a:solidFill>
                <a:srgbClr val="00206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GB" altLang="sr-Latn-RS" sz="1600" dirty="0">
              <a:solidFill>
                <a:srgbClr val="00206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sr-Latn-ME" altLang="sr-Latn-RS" sz="1600" dirty="0">
                <a:solidFill>
                  <a:srgbClr val="002060"/>
                </a:solidFill>
              </a:rPr>
              <a:t>Pokrivanje širokopojasnim </a:t>
            </a:r>
            <a:r>
              <a:rPr lang="sr-Latn-ME" altLang="sr-Latn-RS" sz="1600">
                <a:solidFill>
                  <a:srgbClr val="002060"/>
                </a:solidFill>
              </a:rPr>
              <a:t>pristupom internetu </a:t>
            </a:r>
            <a:r>
              <a:rPr lang="sr-Latn-ME" altLang="sr-Latn-RS" sz="1600" dirty="0">
                <a:solidFill>
                  <a:srgbClr val="002060"/>
                </a:solidFill>
              </a:rPr>
              <a:t>za </a:t>
            </a:r>
            <a:r>
              <a:rPr lang="sr-Latn-ME" altLang="sr-Latn-RS" sz="1600" b="1" dirty="0">
                <a:solidFill>
                  <a:srgbClr val="002060"/>
                </a:solidFill>
              </a:rPr>
              <a:t>cijelu Crnu Goru</a:t>
            </a:r>
            <a:r>
              <a:rPr lang="en-GB" altLang="sr-Latn-R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en-US" altLang="en-US" sz="1600" dirty="0">
              <a:solidFill>
                <a:srgbClr val="002060"/>
              </a:solidFill>
            </a:endParaRPr>
          </a:p>
        </p:txBody>
      </p:sp>
      <p:graphicFrame>
        <p:nvGraphicFramePr>
          <p:cNvPr id="21507" name="Object 12">
            <a:extLst>
              <a:ext uri="{FF2B5EF4-FFF2-40B4-BE49-F238E27FC236}">
                <a16:creationId xmlns:a16="http://schemas.microsoft.com/office/drawing/2014/main" id="{3CD38887-5F79-4B52-B7ED-1DB27F54DE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2300" y="1509713"/>
          <a:ext cx="5910263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Image" r:id="rId3" imgW="6241321" imgH="4107536" progId="Photoshop.Image.13">
                  <p:embed/>
                </p:oleObj>
              </mc:Choice>
              <mc:Fallback>
                <p:oleObj name="Image" r:id="rId3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509713"/>
                        <a:ext cx="5910263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2">
            <a:extLst>
              <a:ext uri="{FF2B5EF4-FFF2-40B4-BE49-F238E27FC236}">
                <a16:creationId xmlns:a16="http://schemas.microsoft.com/office/drawing/2014/main" id="{3960A370-8E9E-43CB-B64E-7F879805BFB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2588"/>
            <a:ext cx="56515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91B9D-BC0E-4F1E-B036-0A3963117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37113"/>
            <a:ext cx="168275" cy="257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CEE30E-B689-489F-901F-0200AF4030D6}"/>
              </a:ext>
            </a:extLst>
          </p:cNvPr>
          <p:cNvSpPr txBox="1"/>
          <p:nvPr/>
        </p:nvSpPr>
        <p:spPr>
          <a:xfrm>
            <a:off x="3798888" y="4616450"/>
            <a:ext cx="77311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Coverage</a:t>
            </a:r>
            <a:endParaRPr lang="sr-Latn-ME" sz="1200" b="1" dirty="0">
              <a:latin typeface="+mn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E4B2BF-69B8-4F3A-95ED-44A910C071DB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extBox 24">
            <a:extLst>
              <a:ext uri="{FF2B5EF4-FFF2-40B4-BE49-F238E27FC236}">
                <a16:creationId xmlns:a16="http://schemas.microsoft.com/office/drawing/2014/main" id="{A2114834-319B-477A-AE54-172CBB40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A597CF-0F39-40AB-AEE9-CA9D8C52C44E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2588"/>
            <a:ext cx="56515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4D6B29-D517-48DC-8CFF-F0E502859672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1000"/>
            <a:ext cx="56515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6C966-1552-456D-83EE-BCEF6A238CEC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1000"/>
            <a:ext cx="5649913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4DE01-1225-4EE1-A256-7454F8C7B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8550"/>
            <a:ext cx="220663" cy="1825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3397A1-0F28-47CA-947A-CFE18CEC9492}"/>
              </a:ext>
            </a:extLst>
          </p:cNvPr>
          <p:cNvSpPr txBox="1"/>
          <p:nvPr/>
        </p:nvSpPr>
        <p:spPr>
          <a:xfrm>
            <a:off x="4129088" y="2476500"/>
            <a:ext cx="106045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Export to PDF</a:t>
            </a:r>
            <a:endParaRPr lang="sr-Latn-ME" sz="1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0694D5-A3B2-41DA-9462-B1D297E018C7}"/>
              </a:ext>
            </a:extLst>
          </p:cNvPr>
          <p:cNvSpPr txBox="1"/>
          <p:nvPr/>
        </p:nvSpPr>
        <p:spPr>
          <a:xfrm>
            <a:off x="1763713" y="854075"/>
            <a:ext cx="61928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1600" b="1" cap="all" dirty="0">
                <a:solidFill>
                  <a:srgbClr val="C00000"/>
                </a:solidFill>
              </a:rPr>
              <a:t>Širokopojasni pristup internetu – procenti</a:t>
            </a:r>
            <a:endParaRPr lang="en-US" sz="1600" b="1" cap="all" dirty="0">
              <a:solidFill>
                <a:srgbClr val="C0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1D8A92-328E-4545-AD85-30B782C5041A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C28CCA-AD97-40F9-8F1F-B910CF450C35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9" name="Picture 2" descr="logo">
            <a:hlinkClick r:id="rId11"/>
            <a:extLst>
              <a:ext uri="{FF2B5EF4-FFF2-40B4-BE49-F238E27FC236}">
                <a16:creationId xmlns:a16="http://schemas.microsoft.com/office/drawing/2014/main" id="{8C008F4E-C360-45CA-9A52-EEA7263A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7767B7-AB3B-439E-B3C5-5BA6532E3C4B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F6A3F-D222-4111-867C-B2E75F35C9AC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17/19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3AC44CA-B643-4ACF-83C5-975E540EA116}"/>
              </a:ext>
            </a:extLst>
          </p:cNvPr>
          <p:cNvSpPr txBox="1"/>
          <p:nvPr/>
        </p:nvSpPr>
        <p:spPr>
          <a:xfrm>
            <a:off x="100013" y="1536700"/>
            <a:ext cx="8864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b="1" cap="all" dirty="0">
                <a:solidFill>
                  <a:srgbClr val="C00000"/>
                </a:solidFill>
                <a:latin typeface="+mj-lt"/>
                <a:cs typeface="+mn-cs"/>
              </a:rPr>
              <a:t>Ciljevi korišćenja Geoportala</a:t>
            </a:r>
            <a:endParaRPr lang="en-US" b="1" cap="all" dirty="0">
              <a:solidFill>
                <a:srgbClr val="C00000"/>
              </a:solidFill>
              <a:latin typeface="+mj-lt"/>
              <a:cs typeface="+mn-cs"/>
            </a:endParaRPr>
          </a:p>
        </p:txBody>
      </p:sp>
      <p:sp>
        <p:nvSpPr>
          <p:cNvPr id="22531" name="TextBox 15">
            <a:extLst>
              <a:ext uri="{FF2B5EF4-FFF2-40B4-BE49-F238E27FC236}">
                <a16:creationId xmlns:a16="http://schemas.microsoft.com/office/drawing/2014/main" id="{D752F7F1-A6FF-43ED-A836-153A673C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2420938"/>
            <a:ext cx="86153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sr-Latn-ME" altLang="en-US" sz="1600" b="1" dirty="0">
                <a:solidFill>
                  <a:srgbClr val="002060"/>
                </a:solidFill>
              </a:rPr>
              <a:t>Zaštita elektronske komunikacione infrastrukture prilikom izvođenja radova,</a:t>
            </a:r>
          </a:p>
          <a:p>
            <a:pPr algn="just" eaLnBrk="1" hangingPunct="1">
              <a:spcBef>
                <a:spcPct val="0"/>
              </a:spcBef>
            </a:pPr>
            <a:r>
              <a:rPr lang="sr-Latn-ME" altLang="en-US" sz="1600" b="1" dirty="0">
                <a:solidFill>
                  <a:srgbClr val="002060"/>
                </a:solidFill>
              </a:rPr>
              <a:t>Podsticaj razvoju širokopojasnog pristupa internetu,</a:t>
            </a:r>
          </a:p>
          <a:p>
            <a:pPr algn="just" eaLnBrk="1" hangingPunct="1">
              <a:spcBef>
                <a:spcPct val="0"/>
              </a:spcBef>
            </a:pPr>
            <a:r>
              <a:rPr lang="sr-Latn-ME" altLang="en-US" sz="1600" b="1" dirty="0">
                <a:solidFill>
                  <a:srgbClr val="002060"/>
                </a:solidFill>
              </a:rPr>
              <a:t>Posticaj zajedničkom korišćenju elektronske komunikacione infrastrukture u cilju zaštite životne sredine a samim tim i smanjenju troškova izgradnje,</a:t>
            </a:r>
            <a:endParaRPr lang="en-GB" altLang="en-US" sz="1600" dirty="0">
              <a:solidFill>
                <a:srgbClr val="002060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sr-Latn-ME" altLang="en-US" sz="1600" b="1" dirty="0">
                <a:solidFill>
                  <a:srgbClr val="002060"/>
                </a:solidFill>
              </a:rPr>
              <a:t>Mogućnost povezivanja Geoportala sa drugim sistemima...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EF02F1-0E6E-44C6-8FAF-B9562E251E59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TextBox 24">
            <a:extLst>
              <a:ext uri="{FF2B5EF4-FFF2-40B4-BE49-F238E27FC236}">
                <a16:creationId xmlns:a16="http://schemas.microsoft.com/office/drawing/2014/main" id="{1BD75733-2916-4629-A420-27CF704D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3BE8F3-6160-47FF-A1D5-7823920203A8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DFF82A-5926-4765-B6B8-B29455846382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Picture 2" descr="logo">
            <a:hlinkClick r:id="rId3"/>
            <a:extLst>
              <a:ext uri="{FF2B5EF4-FFF2-40B4-BE49-F238E27FC236}">
                <a16:creationId xmlns:a16="http://schemas.microsoft.com/office/drawing/2014/main" id="{CD120F53-264B-4D39-87E7-1AAF922E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80FF7F-5B22-4706-9D59-9429DD8511BA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87F995-31F3-42B3-B66B-C0F662FA090F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18/19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13">
            <a:extLst>
              <a:ext uri="{FF2B5EF4-FFF2-40B4-BE49-F238E27FC236}">
                <a16:creationId xmlns:a16="http://schemas.microsoft.com/office/drawing/2014/main" id="{6C48A4F3-F798-4480-9FED-D25E4F1DF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2673350"/>
            <a:ext cx="8280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ME" altLang="en-US" sz="6600" b="1">
                <a:solidFill>
                  <a:srgbClr val="C00000"/>
                </a:solidFill>
              </a:rPr>
              <a:t>Hvala na pažnji</a:t>
            </a:r>
            <a:r>
              <a:rPr lang="en-US" altLang="en-US" sz="6600" b="1">
                <a:solidFill>
                  <a:srgbClr val="C00000"/>
                </a:solidFill>
              </a:rPr>
              <a:t>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0AA85D-F8FB-4058-BFBF-F83651289D21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TextBox 24">
            <a:extLst>
              <a:ext uri="{FF2B5EF4-FFF2-40B4-BE49-F238E27FC236}">
                <a16:creationId xmlns:a16="http://schemas.microsoft.com/office/drawing/2014/main" id="{DEDF0710-7D18-477D-8861-E11A10E66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36330-00F2-4663-9B5C-77E47B14B30E}"/>
              </a:ext>
            </a:extLst>
          </p:cNvPr>
          <p:cNvSpPr txBox="1"/>
          <p:nvPr/>
        </p:nvSpPr>
        <p:spPr>
          <a:xfrm>
            <a:off x="5868988" y="5503863"/>
            <a:ext cx="3265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e-mail: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matija.tomcic@ekip.me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1F122B-9BA5-4F4C-A1C6-858676E4C658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5" name="TextBox 20">
            <a:extLst>
              <a:ext uri="{FF2B5EF4-FFF2-40B4-BE49-F238E27FC236}">
                <a16:creationId xmlns:a16="http://schemas.microsoft.com/office/drawing/2014/main" id="{A02646F1-C849-4DC2-B54D-A4E93D09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4221163"/>
            <a:ext cx="9077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ME" altLang="en-US" sz="1800" b="1" dirty="0">
                <a:solidFill>
                  <a:srgbClr val="002060"/>
                </a:solidFill>
              </a:rPr>
              <a:t>Agencija za elektronske komunikacije i poštansku djelatnost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ME" altLang="en-US" sz="1800" dirty="0">
                <a:solidFill>
                  <a:srgbClr val="002060"/>
                </a:solidFill>
              </a:rPr>
              <a:t>Matija Tomčić, menadžer za geografski informacioni sistem</a:t>
            </a:r>
            <a:endParaRPr lang="en-US" altLang="en-US" sz="18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306E6-450C-4FFB-9FD8-97B1A02B3D7A}"/>
              </a:ext>
            </a:extLst>
          </p:cNvPr>
          <p:cNvSpPr txBox="1"/>
          <p:nvPr/>
        </p:nvSpPr>
        <p:spPr>
          <a:xfrm>
            <a:off x="5864225" y="5238750"/>
            <a:ext cx="19034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tel. 020 406 743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36DAC-954B-409A-8303-853343208E64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" name="Picture 2" descr="logo">
            <a:hlinkClick r:id="rId3"/>
            <a:extLst>
              <a:ext uri="{FF2B5EF4-FFF2-40B4-BE49-F238E27FC236}">
                <a16:creationId xmlns:a16="http://schemas.microsoft.com/office/drawing/2014/main" id="{01911B94-D550-484C-A1B0-D9792A93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BCA2AA-7EB5-4ACA-AC2F-E4986C880147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696C4-F076-4C12-80BD-CC63AC2E1416}"/>
              </a:ext>
            </a:extLst>
          </p:cNvPr>
          <p:cNvSpPr txBox="1"/>
          <p:nvPr/>
        </p:nvSpPr>
        <p:spPr>
          <a:xfrm>
            <a:off x="4572000" y="624112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19/19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5752C49-C86C-4A6C-83A9-41C1A5A0F7F4}"/>
              </a:ext>
            </a:extLst>
          </p:cNvPr>
          <p:cNvSpPr txBox="1"/>
          <p:nvPr/>
        </p:nvSpPr>
        <p:spPr>
          <a:xfrm>
            <a:off x="0" y="1382713"/>
            <a:ext cx="9144000" cy="406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b="1" dirty="0">
                <a:solidFill>
                  <a:srgbClr val="002060"/>
                </a:solidFill>
                <a:latin typeface="+mn-lt"/>
              </a:rPr>
              <a:t>Sadržaj: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r-Latn-CS" sz="2000" dirty="0">
              <a:solidFill>
                <a:srgbClr val="002060"/>
              </a:solidFill>
              <a:latin typeface="+mn-lt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Regulativa vezana za geoportal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Komponente geoportala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elementi</a:t>
            </a:r>
            <a:r>
              <a:rPr lang="en-US" sz="14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400" b="1" cap="all" dirty="0" err="1">
                <a:solidFill>
                  <a:srgbClr val="C00000"/>
                </a:solidFill>
                <a:latin typeface="+mn-lt"/>
                <a:cs typeface="+mn-cs"/>
              </a:rPr>
              <a:t>geoportala</a:t>
            </a:r>
            <a:r>
              <a:rPr lang="en-US" sz="14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i korisnici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Podaci </a:t>
            </a:r>
            <a:r>
              <a:rPr lang="en-US" sz="1400" b="1" cap="all" dirty="0" err="1">
                <a:solidFill>
                  <a:srgbClr val="C00000"/>
                </a:solidFill>
                <a:latin typeface="+mn-lt"/>
                <a:cs typeface="+mn-cs"/>
              </a:rPr>
              <a:t>iz</a:t>
            </a: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 Geoportal</a:t>
            </a:r>
            <a:r>
              <a:rPr lang="en-US" sz="1400" b="1" cap="all" dirty="0">
                <a:solidFill>
                  <a:srgbClr val="C00000"/>
                </a:solidFill>
                <a:latin typeface="+mn-lt"/>
                <a:cs typeface="+mn-cs"/>
              </a:rPr>
              <a:t>a</a:t>
            </a:r>
            <a:endParaRPr lang="sr-Latn-ME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Statistički presjek podataka iz geoportala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Procedura registracije korisnika</a:t>
            </a:r>
            <a:endParaRPr lang="sr-Latn-CS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CS" sz="1400" b="1" cap="all" dirty="0">
                <a:solidFill>
                  <a:srgbClr val="C00000"/>
                </a:solidFill>
                <a:latin typeface="+mn-lt"/>
                <a:cs typeface="+mn-cs"/>
              </a:rPr>
              <a:t>Praktični primjeri korišćenja geoportal – Lokalna Samouprava i planeri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400" b="1" cap="all" dirty="0">
                <a:solidFill>
                  <a:srgbClr val="C00000"/>
                </a:solidFill>
                <a:latin typeface="+mn-lt"/>
                <a:cs typeface="+mn-cs"/>
              </a:rPr>
              <a:t>	</a:t>
            </a:r>
            <a:endParaRPr lang="x-none" sz="14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5A4A86-C378-4C61-8C66-91C8536AD4B7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" name="TextBox 24">
            <a:extLst>
              <a:ext uri="{FF2B5EF4-FFF2-40B4-BE49-F238E27FC236}">
                <a16:creationId xmlns:a16="http://schemas.microsoft.com/office/drawing/2014/main" id="{EC645AAC-EF7F-455F-A584-FBECFAD9A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C91D7D-DE18-4F19-A319-4470D1526735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117DB3-B687-4EDD-95D0-335826F95F7E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Picture 2" descr="logo">
            <a:hlinkClick r:id="rId2"/>
            <a:extLst>
              <a:ext uri="{FF2B5EF4-FFF2-40B4-BE49-F238E27FC236}">
                <a16:creationId xmlns:a16="http://schemas.microsoft.com/office/drawing/2014/main" id="{62DB10BF-7E02-4CF5-8F0B-BE188C34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42F1A3-86F3-4CB4-AE88-6A318E10127A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76DB0-E6ED-415E-9E4F-7CDC7E7868B8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2/19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F47A518-31AC-4D69-B305-1D3E3BC0A85A}"/>
              </a:ext>
            </a:extLst>
          </p:cNvPr>
          <p:cNvSpPr txBox="1"/>
          <p:nvPr/>
        </p:nvSpPr>
        <p:spPr>
          <a:xfrm>
            <a:off x="-7938" y="760413"/>
            <a:ext cx="9144001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000" lvl="1" indent="-3429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600" b="1" cap="all" dirty="0">
                <a:solidFill>
                  <a:srgbClr val="C00000"/>
                </a:solidFill>
                <a:latin typeface="+mn-lt"/>
              </a:rPr>
              <a:t>Regulativa vezana za Geoportal</a:t>
            </a: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i="1" cap="all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i="1" cap="all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i="1" cap="all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i="1" cap="all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400" b="1" cap="all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Zakon</a:t>
            </a:r>
            <a:r>
              <a:rPr lang="en-GB" sz="1400" b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o </a:t>
            </a:r>
            <a:r>
              <a:rPr lang="en-GB" sz="1400" b="1" cap="all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elektronskim</a:t>
            </a:r>
            <a:r>
              <a:rPr lang="en-GB" sz="1400" b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GB" sz="1400" b="1" cap="all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komunikacijama</a:t>
            </a:r>
            <a:r>
              <a:rPr lang="en-GB" sz="1400" b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GB" sz="1400" i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(„Sl. list </a:t>
            </a:r>
            <a:r>
              <a:rPr lang="en-GB" sz="1400" i="1" cap="all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Crne</a:t>
            </a:r>
            <a:r>
              <a:rPr lang="en-GB" sz="1400" i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Gore”, br. 40/13, 56/13, 2/17 </a:t>
            </a:r>
            <a:r>
              <a:rPr lang="en-GB" sz="1400" i="1" cap="all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i</a:t>
            </a:r>
            <a:r>
              <a:rPr lang="en-GB" sz="1400" i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49/19)</a:t>
            </a:r>
            <a:r>
              <a:rPr lang="sr-Latn-ME" sz="1400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             (član 55, Član 44)</a:t>
            </a: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ME" sz="1400" b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Zakon o korišćenju fizičke infrastrukture za postavljanje elektronskih komunikacionih mreža velikih brzina </a:t>
            </a:r>
            <a:r>
              <a:rPr lang="sr-Latn-ME" sz="1400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(„Sl. list Crne Gore“, br. 1/22) </a:t>
            </a: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PRAVILNIK O VRSTI, NAČINU DOSTAVLJANJA I OBJAVLJIVANJA PODATAKA O ELEKTRONSKOJ KOMUNIKACIONOJ INFRASTRUKTURI I POVEZANOJ OPREMI KOJA MOŽE BITI OD INTERESA ZA ZAJEDNIČKO KORIŠĆENJ</a:t>
            </a:r>
            <a:r>
              <a:rPr lang="sr-Latn-ME" sz="1400" b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 </a:t>
            </a:r>
            <a:r>
              <a:rPr lang="sr-Latn-ME" sz="1400" i="1" cap="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(u skladu za zakonom o elektronskim komunikacijama) </a:t>
            </a: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i="1" cap="all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  <a:latin typeface="+mn-lt"/>
            </a:endParaRPr>
          </a:p>
          <a:p>
            <a:pPr marL="1710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r-Latn-ME" sz="1400" b="1" cap="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600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sr-Latn-ME" sz="1400" b="1" cap="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1710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r-Latn-ME" sz="1400" b="1" cap="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solidFill>
                <a:srgbClr val="C00000"/>
              </a:solidFill>
              <a:latin typeface="+mn-lt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sr-Latn-CS" sz="2000" dirty="0">
              <a:solidFill>
                <a:srgbClr val="002060"/>
              </a:solidFill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r-Latn-CS" sz="2000" dirty="0">
              <a:solidFill>
                <a:srgbClr val="002060"/>
              </a:solidFill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000" dirty="0">
                <a:solidFill>
                  <a:srgbClr val="002060"/>
                </a:solidFill>
                <a:latin typeface="+mn-lt"/>
              </a:rPr>
              <a:t> </a:t>
            </a:r>
            <a:endParaRPr lang="x-none" sz="20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B72EBE-B2C2-4AD9-BD05-B65694A4E2C7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80BE55-B970-490F-96D0-6BF4674305A5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24">
            <a:extLst>
              <a:ext uri="{FF2B5EF4-FFF2-40B4-BE49-F238E27FC236}">
                <a16:creationId xmlns:a16="http://schemas.microsoft.com/office/drawing/2014/main" id="{C485BD94-047B-42B0-832A-0C096ED3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53D1B-EC8F-49F3-BAC9-E6B8CA7789DA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Picture 2" descr="logo">
            <a:hlinkClick r:id="rId2"/>
            <a:extLst>
              <a:ext uri="{FF2B5EF4-FFF2-40B4-BE49-F238E27FC236}">
                <a16:creationId xmlns:a16="http://schemas.microsoft.com/office/drawing/2014/main" id="{D4AFD4DD-E70D-42EC-B51B-C99562864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DC14CE-B213-4DA1-9643-CE1930D9B961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74FF6-5541-45B9-B894-433559CC7190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3/19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A34CCC6-AD0C-43EF-808D-E89D6451568E}"/>
              </a:ext>
            </a:extLst>
          </p:cNvPr>
          <p:cNvSpPr txBox="1"/>
          <p:nvPr/>
        </p:nvSpPr>
        <p:spPr>
          <a:xfrm>
            <a:off x="2117725" y="889000"/>
            <a:ext cx="489585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600" b="1" cap="all" dirty="0">
                <a:solidFill>
                  <a:srgbClr val="C00000"/>
                </a:solidFill>
                <a:latin typeface="+mn-lt"/>
              </a:rPr>
              <a:t>Komponente</a:t>
            </a:r>
            <a:r>
              <a:rPr lang="sr-Latn-ME" sz="1400" b="1" cap="all" dirty="0">
                <a:solidFill>
                  <a:srgbClr val="C00000"/>
                </a:solidFill>
              </a:rPr>
              <a:t> geoportala</a:t>
            </a:r>
            <a:endParaRPr lang="x-none" sz="14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grpSp>
        <p:nvGrpSpPr>
          <p:cNvPr id="7177" name="Grupa 2">
            <a:extLst>
              <a:ext uri="{FF2B5EF4-FFF2-40B4-BE49-F238E27FC236}">
                <a16:creationId xmlns:a16="http://schemas.microsoft.com/office/drawing/2014/main" id="{EEC10090-E9E7-49B6-AD76-C77BB8937CB5}"/>
              </a:ext>
            </a:extLst>
          </p:cNvPr>
          <p:cNvGrpSpPr>
            <a:grpSpLocks/>
          </p:cNvGrpSpPr>
          <p:nvPr/>
        </p:nvGrpSpPr>
        <p:grpSpPr bwMode="auto">
          <a:xfrm>
            <a:off x="1330325" y="2222500"/>
            <a:ext cx="601663" cy="698500"/>
            <a:chOff x="-39771" y="2080700"/>
            <a:chExt cx="989829" cy="1881550"/>
          </a:xfrm>
        </p:grpSpPr>
        <p:pic>
          <p:nvPicPr>
            <p:cNvPr id="7212" name="Obraz 15">
              <a:extLst>
                <a:ext uri="{FF2B5EF4-FFF2-40B4-BE49-F238E27FC236}">
                  <a16:creationId xmlns:a16="http://schemas.microsoft.com/office/drawing/2014/main" id="{F5BD2206-7D5A-44C4-840D-8376293A5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771" y="2080700"/>
              <a:ext cx="989829" cy="125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3" name="Prostokąt 8">
              <a:extLst>
                <a:ext uri="{FF2B5EF4-FFF2-40B4-BE49-F238E27FC236}">
                  <a16:creationId xmlns:a16="http://schemas.microsoft.com/office/drawing/2014/main" id="{BDA06991-01FC-4103-9EBC-096A74225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9" y="3298578"/>
              <a:ext cx="893204" cy="663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pl-PL" sz="1000" b="1">
                  <a:solidFill>
                    <a:srgbClr val="4A4A49"/>
                  </a:solidFill>
                </a:rPr>
                <a:t>QGIS</a:t>
              </a:r>
              <a:endParaRPr lang="pl-PL" altLang="pl-PL" sz="1000" b="1">
                <a:solidFill>
                  <a:srgbClr val="4A4A49"/>
                </a:solidFill>
              </a:endParaRPr>
            </a:p>
          </p:txBody>
        </p:sp>
      </p:grpSp>
      <p:pic>
        <p:nvPicPr>
          <p:cNvPr id="7178" name="Symbol zastępczy zawartości 12">
            <a:extLst>
              <a:ext uri="{FF2B5EF4-FFF2-40B4-BE49-F238E27FC236}">
                <a16:creationId xmlns:a16="http://schemas.microsoft.com/office/drawing/2014/main" id="{C12E98A6-3451-4981-AE0C-D3209958E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392738"/>
            <a:ext cx="5476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4" descr="File:GeoServer logo.png">
            <a:extLst>
              <a:ext uri="{FF2B5EF4-FFF2-40B4-BE49-F238E27FC236}">
                <a16:creationId xmlns:a16="http://schemas.microsoft.com/office/drawing/2014/main" id="{3ABAB009-4A43-481E-B86B-B153FAD7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825750"/>
            <a:ext cx="16065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01BC8-3911-4D31-B816-8A22B65EE962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TextBox 24">
            <a:extLst>
              <a:ext uri="{FF2B5EF4-FFF2-40B4-BE49-F238E27FC236}">
                <a16:creationId xmlns:a16="http://schemas.microsoft.com/office/drawing/2014/main" id="{DD29CB15-E86F-44F1-B16F-E295408F2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4A40D08-5683-4E90-9316-A14F03A0CC73}"/>
              </a:ext>
            </a:extLst>
          </p:cNvPr>
          <p:cNvSpPr/>
          <p:nvPr/>
        </p:nvSpPr>
        <p:spPr>
          <a:xfrm>
            <a:off x="5536297" y="2040786"/>
            <a:ext cx="1126235" cy="2615155"/>
          </a:xfrm>
          <a:custGeom>
            <a:avLst/>
            <a:gdLst>
              <a:gd name="connsiteX0" fmla="*/ 649120 w 1176229"/>
              <a:gd name="connsiteY0" fmla="*/ 0 h 2772252"/>
              <a:gd name="connsiteX1" fmla="*/ 704111 w 1176229"/>
              <a:gd name="connsiteY1" fmla="*/ 60573 h 2772252"/>
              <a:gd name="connsiteX2" fmla="*/ 1176229 w 1176229"/>
              <a:gd name="connsiteY2" fmla="*/ 1377154 h 2772252"/>
              <a:gd name="connsiteX3" fmla="*/ 704111 w 1176229"/>
              <a:gd name="connsiteY3" fmla="*/ 2693735 h 2772252"/>
              <a:gd name="connsiteX4" fmla="*/ 632829 w 1176229"/>
              <a:gd name="connsiteY4" fmla="*/ 2772252 h 2772252"/>
              <a:gd name="connsiteX5" fmla="*/ 0 w 1176229"/>
              <a:gd name="connsiteY5" fmla="*/ 2139423 h 2772252"/>
              <a:gd name="connsiteX6" fmla="*/ 32010 w 1176229"/>
              <a:gd name="connsiteY6" fmla="*/ 2105708 h 2772252"/>
              <a:gd name="connsiteX7" fmla="*/ 305236 w 1176229"/>
              <a:gd name="connsiteY7" fmla="*/ 1377155 h 2772252"/>
              <a:gd name="connsiteX8" fmla="*/ 32010 w 1176229"/>
              <a:gd name="connsiteY8" fmla="*/ 648602 h 2772252"/>
              <a:gd name="connsiteX9" fmla="*/ 16673 w 1176229"/>
              <a:gd name="connsiteY9" fmla="*/ 632448 h 2772252"/>
              <a:gd name="connsiteX10" fmla="*/ 649120 w 1176229"/>
              <a:gd name="connsiteY10" fmla="*/ 0 h 277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6229" h="2772252">
                <a:moveTo>
                  <a:pt x="649120" y="0"/>
                </a:moveTo>
                <a:lnTo>
                  <a:pt x="704111" y="60573"/>
                </a:lnTo>
                <a:cubicBezTo>
                  <a:pt x="999053" y="418355"/>
                  <a:pt x="1176229" y="877041"/>
                  <a:pt x="1176229" y="1377154"/>
                </a:cubicBezTo>
                <a:cubicBezTo>
                  <a:pt x="1176229" y="1877267"/>
                  <a:pt x="999053" y="2335953"/>
                  <a:pt x="704111" y="2693735"/>
                </a:cubicBezTo>
                <a:lnTo>
                  <a:pt x="632829" y="2772252"/>
                </a:lnTo>
                <a:lnTo>
                  <a:pt x="0" y="2139423"/>
                </a:lnTo>
                <a:lnTo>
                  <a:pt x="32010" y="2105708"/>
                </a:lnTo>
                <a:cubicBezTo>
                  <a:pt x="202700" y="1907723"/>
                  <a:pt x="305236" y="1653901"/>
                  <a:pt x="305236" y="1377155"/>
                </a:cubicBezTo>
                <a:cubicBezTo>
                  <a:pt x="305236" y="1100409"/>
                  <a:pt x="202700" y="846587"/>
                  <a:pt x="32010" y="648602"/>
                </a:cubicBezTo>
                <a:lnTo>
                  <a:pt x="16673" y="632448"/>
                </a:lnTo>
                <a:lnTo>
                  <a:pt x="64912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4260FC5-F014-447A-83CB-89F417F4A25D}"/>
              </a:ext>
            </a:extLst>
          </p:cNvPr>
          <p:cNvSpPr/>
          <p:nvPr/>
        </p:nvSpPr>
        <p:spPr>
          <a:xfrm>
            <a:off x="2703266" y="2047338"/>
            <a:ext cx="1120056" cy="2602053"/>
          </a:xfrm>
          <a:custGeom>
            <a:avLst/>
            <a:gdLst>
              <a:gd name="connsiteX0" fmla="*/ 520804 w 1169776"/>
              <a:gd name="connsiteY0" fmla="*/ 0 h 2758363"/>
              <a:gd name="connsiteX1" fmla="*/ 1153103 w 1169776"/>
              <a:gd name="connsiteY1" fmla="*/ 632299 h 2758363"/>
              <a:gd name="connsiteX2" fmla="*/ 1144217 w 1169776"/>
              <a:gd name="connsiteY2" fmla="*/ 641657 h 2758363"/>
              <a:gd name="connsiteX3" fmla="*/ 870991 w 1169776"/>
              <a:gd name="connsiteY3" fmla="*/ 1370210 h 2758363"/>
              <a:gd name="connsiteX4" fmla="*/ 1144217 w 1169776"/>
              <a:gd name="connsiteY4" fmla="*/ 2098763 h 2758363"/>
              <a:gd name="connsiteX5" fmla="*/ 1169776 w 1169776"/>
              <a:gd name="connsiteY5" fmla="*/ 2125683 h 2758363"/>
              <a:gd name="connsiteX6" fmla="*/ 537096 w 1169776"/>
              <a:gd name="connsiteY6" fmla="*/ 2758363 h 2758363"/>
              <a:gd name="connsiteX7" fmla="*/ 472118 w 1169776"/>
              <a:gd name="connsiteY7" fmla="*/ 2686790 h 2758363"/>
              <a:gd name="connsiteX8" fmla="*/ 0 w 1169776"/>
              <a:gd name="connsiteY8" fmla="*/ 1370209 h 2758363"/>
              <a:gd name="connsiteX9" fmla="*/ 472118 w 1169776"/>
              <a:gd name="connsiteY9" fmla="*/ 53628 h 2758363"/>
              <a:gd name="connsiteX10" fmla="*/ 520804 w 1169776"/>
              <a:gd name="connsiteY10" fmla="*/ 0 h 27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9776" h="2758363">
                <a:moveTo>
                  <a:pt x="520804" y="0"/>
                </a:moveTo>
                <a:lnTo>
                  <a:pt x="1153103" y="632299"/>
                </a:lnTo>
                <a:lnTo>
                  <a:pt x="1144217" y="641657"/>
                </a:lnTo>
                <a:cubicBezTo>
                  <a:pt x="973527" y="839642"/>
                  <a:pt x="870991" y="1093464"/>
                  <a:pt x="870991" y="1370210"/>
                </a:cubicBezTo>
                <a:cubicBezTo>
                  <a:pt x="870991" y="1646956"/>
                  <a:pt x="973527" y="1900778"/>
                  <a:pt x="1144217" y="2098763"/>
                </a:cubicBezTo>
                <a:lnTo>
                  <a:pt x="1169776" y="2125683"/>
                </a:lnTo>
                <a:lnTo>
                  <a:pt x="537096" y="2758363"/>
                </a:lnTo>
                <a:lnTo>
                  <a:pt x="472118" y="2686790"/>
                </a:lnTo>
                <a:cubicBezTo>
                  <a:pt x="177176" y="2329008"/>
                  <a:pt x="0" y="1870322"/>
                  <a:pt x="0" y="1370209"/>
                </a:cubicBezTo>
                <a:cubicBezTo>
                  <a:pt x="0" y="870096"/>
                  <a:pt x="177176" y="411410"/>
                  <a:pt x="472118" y="53628"/>
                </a:cubicBezTo>
                <a:lnTo>
                  <a:pt x="520804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DE4E8E0-6BAB-421B-835D-4E333BA9D1CA}"/>
              </a:ext>
            </a:extLst>
          </p:cNvPr>
          <p:cNvSpPr/>
          <p:nvPr/>
        </p:nvSpPr>
        <p:spPr>
          <a:xfrm>
            <a:off x="3364118" y="4189581"/>
            <a:ext cx="2630918" cy="1102823"/>
          </a:xfrm>
          <a:custGeom>
            <a:avLst/>
            <a:gdLst>
              <a:gd name="connsiteX0" fmla="*/ 639845 w 2747705"/>
              <a:gd name="connsiteY0" fmla="*/ 0 h 1169072"/>
              <a:gd name="connsiteX1" fmla="*/ 708336 w 2747705"/>
              <a:gd name="connsiteY1" fmla="*/ 49027 h 1169072"/>
              <a:gd name="connsiteX2" fmla="*/ 1377320 w 2747705"/>
              <a:gd name="connsiteY2" fmla="*/ 244636 h 1169072"/>
              <a:gd name="connsiteX3" fmla="*/ 2046304 w 2747705"/>
              <a:gd name="connsiteY3" fmla="*/ 49027 h 1169072"/>
              <a:gd name="connsiteX4" fmla="*/ 2107075 w 2747705"/>
              <a:gd name="connsiteY4" fmla="*/ 5526 h 1169072"/>
              <a:gd name="connsiteX5" fmla="*/ 2747705 w 2747705"/>
              <a:gd name="connsiteY5" fmla="*/ 646156 h 1169072"/>
              <a:gd name="connsiteX6" fmla="*/ 2692448 w 2747705"/>
              <a:gd name="connsiteY6" fmla="*/ 696432 h 1169072"/>
              <a:gd name="connsiteX7" fmla="*/ 1377321 w 2747705"/>
              <a:gd name="connsiteY7" fmla="*/ 1169072 h 1169072"/>
              <a:gd name="connsiteX8" fmla="*/ 62194 w 2747705"/>
              <a:gd name="connsiteY8" fmla="*/ 696432 h 1169072"/>
              <a:gd name="connsiteX9" fmla="*/ 0 w 2747705"/>
              <a:gd name="connsiteY9" fmla="*/ 639845 h 1169072"/>
              <a:gd name="connsiteX10" fmla="*/ 639845 w 2747705"/>
              <a:gd name="connsiteY10" fmla="*/ 0 h 116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7705" h="1169072">
                <a:moveTo>
                  <a:pt x="639845" y="0"/>
                </a:moveTo>
                <a:lnTo>
                  <a:pt x="708336" y="49027"/>
                </a:lnTo>
                <a:cubicBezTo>
                  <a:pt x="899302" y="172525"/>
                  <a:pt x="1129513" y="244636"/>
                  <a:pt x="1377320" y="244636"/>
                </a:cubicBezTo>
                <a:cubicBezTo>
                  <a:pt x="1625127" y="244636"/>
                  <a:pt x="1855339" y="172525"/>
                  <a:pt x="2046304" y="49027"/>
                </a:cubicBezTo>
                <a:lnTo>
                  <a:pt x="2107075" y="5526"/>
                </a:lnTo>
                <a:lnTo>
                  <a:pt x="2747705" y="646156"/>
                </a:lnTo>
                <a:lnTo>
                  <a:pt x="2692448" y="696432"/>
                </a:lnTo>
                <a:cubicBezTo>
                  <a:pt x="2335061" y="991700"/>
                  <a:pt x="1876882" y="1169072"/>
                  <a:pt x="1377321" y="1169072"/>
                </a:cubicBezTo>
                <a:cubicBezTo>
                  <a:pt x="877760" y="1169072"/>
                  <a:pt x="419581" y="991700"/>
                  <a:pt x="62194" y="696432"/>
                </a:cubicBezTo>
                <a:lnTo>
                  <a:pt x="0" y="639845"/>
                </a:lnTo>
                <a:lnTo>
                  <a:pt x="639845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3E8A81-7D79-4590-8A91-F3BB142764BD}"/>
              </a:ext>
            </a:extLst>
          </p:cNvPr>
          <p:cNvSpPr/>
          <p:nvPr/>
        </p:nvSpPr>
        <p:spPr>
          <a:xfrm>
            <a:off x="4019452" y="2762863"/>
            <a:ext cx="1320712" cy="124621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M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Geoportal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4C111A8-9FA0-4C79-B317-58EDE12C1A14}"/>
              </a:ext>
            </a:extLst>
          </p:cNvPr>
          <p:cNvSpPr/>
          <p:nvPr/>
        </p:nvSpPr>
        <p:spPr>
          <a:xfrm>
            <a:off x="5441318" y="2637394"/>
            <a:ext cx="780796" cy="1421578"/>
          </a:xfrm>
          <a:custGeom>
            <a:avLst/>
            <a:gdLst>
              <a:gd name="connsiteX0" fmla="*/ 526893 w 815456"/>
              <a:gd name="connsiteY0" fmla="*/ 0 h 1506975"/>
              <a:gd name="connsiteX1" fmla="*/ 542230 w 815456"/>
              <a:gd name="connsiteY1" fmla="*/ 16154 h 1506975"/>
              <a:gd name="connsiteX2" fmla="*/ 815456 w 815456"/>
              <a:gd name="connsiteY2" fmla="*/ 744707 h 1506975"/>
              <a:gd name="connsiteX3" fmla="*/ 542230 w 815456"/>
              <a:gd name="connsiteY3" fmla="*/ 1473260 h 1506975"/>
              <a:gd name="connsiteX4" fmla="*/ 510220 w 815456"/>
              <a:gd name="connsiteY4" fmla="*/ 1506975 h 1506975"/>
              <a:gd name="connsiteX5" fmla="*/ 0 w 815456"/>
              <a:gd name="connsiteY5" fmla="*/ 996754 h 1506975"/>
              <a:gd name="connsiteX6" fmla="*/ 40211 w 815456"/>
              <a:gd name="connsiteY6" fmla="*/ 922669 h 1506975"/>
              <a:gd name="connsiteX7" fmla="*/ 76140 w 815456"/>
              <a:gd name="connsiteY7" fmla="*/ 744706 h 1506975"/>
              <a:gd name="connsiteX8" fmla="*/ 40211 w 815456"/>
              <a:gd name="connsiteY8" fmla="*/ 566743 h 1506975"/>
              <a:gd name="connsiteX9" fmla="*/ 12044 w 815456"/>
              <a:gd name="connsiteY9" fmla="*/ 514848 h 1506975"/>
              <a:gd name="connsiteX10" fmla="*/ 526893 w 815456"/>
              <a:gd name="connsiteY10" fmla="*/ 0 h 150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5456" h="1506975">
                <a:moveTo>
                  <a:pt x="526893" y="0"/>
                </a:moveTo>
                <a:lnTo>
                  <a:pt x="542230" y="16154"/>
                </a:lnTo>
                <a:cubicBezTo>
                  <a:pt x="712920" y="214139"/>
                  <a:pt x="815456" y="467961"/>
                  <a:pt x="815456" y="744707"/>
                </a:cubicBezTo>
                <a:cubicBezTo>
                  <a:pt x="815456" y="1021453"/>
                  <a:pt x="712920" y="1275275"/>
                  <a:pt x="542230" y="1473260"/>
                </a:cubicBezTo>
                <a:lnTo>
                  <a:pt x="510220" y="1506975"/>
                </a:lnTo>
                <a:lnTo>
                  <a:pt x="0" y="996754"/>
                </a:lnTo>
                <a:lnTo>
                  <a:pt x="40211" y="922669"/>
                </a:lnTo>
                <a:cubicBezTo>
                  <a:pt x="63347" y="867971"/>
                  <a:pt x="76140" y="807832"/>
                  <a:pt x="76140" y="744706"/>
                </a:cubicBezTo>
                <a:cubicBezTo>
                  <a:pt x="76140" y="681580"/>
                  <a:pt x="63347" y="621442"/>
                  <a:pt x="40211" y="566743"/>
                </a:cubicBezTo>
                <a:lnTo>
                  <a:pt x="12044" y="514848"/>
                </a:lnTo>
                <a:lnTo>
                  <a:pt x="526893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4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1414B19-452F-4DBA-8D78-15B8CDD42248}"/>
              </a:ext>
            </a:extLst>
          </p:cNvPr>
          <p:cNvSpPr/>
          <p:nvPr/>
        </p:nvSpPr>
        <p:spPr>
          <a:xfrm>
            <a:off x="3976769" y="4124679"/>
            <a:ext cx="1404867" cy="709625"/>
          </a:xfrm>
          <a:custGeom>
            <a:avLst/>
            <a:gdLst>
              <a:gd name="connsiteX0" fmla="*/ 507618 w 1467230"/>
              <a:gd name="connsiteY0" fmla="*/ 0 h 752254"/>
              <a:gd name="connsiteX1" fmla="*/ 559512 w 1467230"/>
              <a:gd name="connsiteY1" fmla="*/ 28167 h 752254"/>
              <a:gd name="connsiteX2" fmla="*/ 737475 w 1467230"/>
              <a:gd name="connsiteY2" fmla="*/ 64096 h 752254"/>
              <a:gd name="connsiteX3" fmla="*/ 915438 w 1467230"/>
              <a:gd name="connsiteY3" fmla="*/ 28167 h 752254"/>
              <a:gd name="connsiteX4" fmla="*/ 958747 w 1467230"/>
              <a:gd name="connsiteY4" fmla="*/ 4660 h 752254"/>
              <a:gd name="connsiteX5" fmla="*/ 1467230 w 1467230"/>
              <a:gd name="connsiteY5" fmla="*/ 513144 h 752254"/>
              <a:gd name="connsiteX6" fmla="*/ 1406459 w 1467230"/>
              <a:gd name="connsiteY6" fmla="*/ 556645 h 752254"/>
              <a:gd name="connsiteX7" fmla="*/ 737475 w 1467230"/>
              <a:gd name="connsiteY7" fmla="*/ 752254 h 752254"/>
              <a:gd name="connsiteX8" fmla="*/ 68491 w 1467230"/>
              <a:gd name="connsiteY8" fmla="*/ 556645 h 752254"/>
              <a:gd name="connsiteX9" fmla="*/ 0 w 1467230"/>
              <a:gd name="connsiteY9" fmla="*/ 507618 h 752254"/>
              <a:gd name="connsiteX10" fmla="*/ 507618 w 1467230"/>
              <a:gd name="connsiteY10" fmla="*/ 0 h 75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7230" h="752254">
                <a:moveTo>
                  <a:pt x="507618" y="0"/>
                </a:moveTo>
                <a:lnTo>
                  <a:pt x="559512" y="28167"/>
                </a:lnTo>
                <a:cubicBezTo>
                  <a:pt x="614211" y="51303"/>
                  <a:pt x="674349" y="64096"/>
                  <a:pt x="737475" y="64096"/>
                </a:cubicBezTo>
                <a:cubicBezTo>
                  <a:pt x="800601" y="64096"/>
                  <a:pt x="860740" y="51303"/>
                  <a:pt x="915438" y="28167"/>
                </a:cubicBezTo>
                <a:lnTo>
                  <a:pt x="958747" y="4660"/>
                </a:lnTo>
                <a:lnTo>
                  <a:pt x="1467230" y="513144"/>
                </a:lnTo>
                <a:lnTo>
                  <a:pt x="1406459" y="556645"/>
                </a:lnTo>
                <a:cubicBezTo>
                  <a:pt x="1215494" y="680143"/>
                  <a:pt x="985282" y="752254"/>
                  <a:pt x="737475" y="752254"/>
                </a:cubicBezTo>
                <a:cubicBezTo>
                  <a:pt x="489668" y="752254"/>
                  <a:pt x="259457" y="680143"/>
                  <a:pt x="68491" y="556645"/>
                </a:cubicBezTo>
                <a:lnTo>
                  <a:pt x="0" y="507618"/>
                </a:lnTo>
                <a:lnTo>
                  <a:pt x="507618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4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B6F14BD-37A1-4E3A-803A-59B6D07B0272}"/>
              </a:ext>
            </a:extLst>
          </p:cNvPr>
          <p:cNvSpPr/>
          <p:nvPr/>
        </p:nvSpPr>
        <p:spPr>
          <a:xfrm>
            <a:off x="3148142" y="2643806"/>
            <a:ext cx="776335" cy="1408757"/>
          </a:xfrm>
          <a:custGeom>
            <a:avLst/>
            <a:gdLst>
              <a:gd name="connsiteX0" fmla="*/ 282112 w 810797"/>
              <a:gd name="connsiteY0" fmla="*/ 0 h 1493384"/>
              <a:gd name="connsiteX1" fmla="*/ 798751 w 810797"/>
              <a:gd name="connsiteY1" fmla="*/ 516639 h 1493384"/>
              <a:gd name="connsiteX2" fmla="*/ 775245 w 810797"/>
              <a:gd name="connsiteY2" fmla="*/ 559947 h 1493384"/>
              <a:gd name="connsiteX3" fmla="*/ 739316 w 810797"/>
              <a:gd name="connsiteY3" fmla="*/ 737910 h 1493384"/>
              <a:gd name="connsiteX4" fmla="*/ 775245 w 810797"/>
              <a:gd name="connsiteY4" fmla="*/ 915873 h 1493384"/>
              <a:gd name="connsiteX5" fmla="*/ 810797 w 810797"/>
              <a:gd name="connsiteY5" fmla="*/ 981373 h 1493384"/>
              <a:gd name="connsiteX6" fmla="*/ 298785 w 810797"/>
              <a:gd name="connsiteY6" fmla="*/ 1493384 h 1493384"/>
              <a:gd name="connsiteX7" fmla="*/ 273226 w 810797"/>
              <a:gd name="connsiteY7" fmla="*/ 1466464 h 1493384"/>
              <a:gd name="connsiteX8" fmla="*/ 0 w 810797"/>
              <a:gd name="connsiteY8" fmla="*/ 737911 h 1493384"/>
              <a:gd name="connsiteX9" fmla="*/ 273226 w 810797"/>
              <a:gd name="connsiteY9" fmla="*/ 9358 h 1493384"/>
              <a:gd name="connsiteX10" fmla="*/ 282112 w 810797"/>
              <a:gd name="connsiteY10" fmla="*/ 0 h 149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0797" h="1493384">
                <a:moveTo>
                  <a:pt x="282112" y="0"/>
                </a:moveTo>
                <a:lnTo>
                  <a:pt x="798751" y="516639"/>
                </a:lnTo>
                <a:lnTo>
                  <a:pt x="775245" y="559947"/>
                </a:lnTo>
                <a:cubicBezTo>
                  <a:pt x="752110" y="614646"/>
                  <a:pt x="739316" y="674784"/>
                  <a:pt x="739316" y="737910"/>
                </a:cubicBezTo>
                <a:cubicBezTo>
                  <a:pt x="739316" y="801036"/>
                  <a:pt x="752110" y="861175"/>
                  <a:pt x="775245" y="915873"/>
                </a:cubicBezTo>
                <a:lnTo>
                  <a:pt x="810797" y="981373"/>
                </a:lnTo>
                <a:lnTo>
                  <a:pt x="298785" y="1493384"/>
                </a:lnTo>
                <a:lnTo>
                  <a:pt x="273226" y="1466464"/>
                </a:lnTo>
                <a:cubicBezTo>
                  <a:pt x="102536" y="1268479"/>
                  <a:pt x="0" y="1014657"/>
                  <a:pt x="0" y="737911"/>
                </a:cubicBezTo>
                <a:cubicBezTo>
                  <a:pt x="0" y="461165"/>
                  <a:pt x="102536" y="207343"/>
                  <a:pt x="273226" y="9358"/>
                </a:cubicBezTo>
                <a:lnTo>
                  <a:pt x="282112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4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6" name="Graphic 5" descr="Database">
            <a:extLst>
              <a:ext uri="{FF2B5EF4-FFF2-40B4-BE49-F238E27FC236}">
                <a16:creationId xmlns:a16="http://schemas.microsoft.com/office/drawing/2014/main" id="{CBB74994-7432-49AA-9526-6E63D408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232275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 descr="Venn diagram">
            <a:extLst>
              <a:ext uri="{FF2B5EF4-FFF2-40B4-BE49-F238E27FC236}">
                <a16:creationId xmlns:a16="http://schemas.microsoft.com/office/drawing/2014/main" id="{D62FED0E-A525-45E5-85E9-E1F20CE5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3101975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11" descr="Gears">
            <a:extLst>
              <a:ext uri="{FF2B5EF4-FFF2-40B4-BE49-F238E27FC236}">
                <a16:creationId xmlns:a16="http://schemas.microsoft.com/office/drawing/2014/main" id="{2DC72832-82A9-4439-9238-68A72B50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3122613"/>
            <a:ext cx="438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4E10EB9-4257-49FD-9F88-2C1E109649C3}"/>
              </a:ext>
            </a:extLst>
          </p:cNvPr>
          <p:cNvSpPr/>
          <p:nvPr/>
        </p:nvSpPr>
        <p:spPr>
          <a:xfrm>
            <a:off x="5641975" y="5192713"/>
            <a:ext cx="117475" cy="1079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9BB55-8E29-4890-A652-E086F36C664F}"/>
              </a:ext>
            </a:extLst>
          </p:cNvPr>
          <p:cNvSpPr txBox="1"/>
          <p:nvPr/>
        </p:nvSpPr>
        <p:spPr>
          <a:xfrm>
            <a:off x="5788025" y="4833938"/>
            <a:ext cx="1577975" cy="554037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Baza podataka</a:t>
            </a:r>
            <a:endParaRPr lang="sr-Latn-ME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sr-Latn-ME" sz="1200" dirty="0">
                <a:latin typeface="+mn-lt"/>
              </a:rPr>
              <a:t>PostgreSQL/PostGIS</a:t>
            </a:r>
          </a:p>
        </p:txBody>
      </p:sp>
      <p:pic>
        <p:nvPicPr>
          <p:cNvPr id="7188" name="Picture 20" descr="Java Logo, symbol, meaning, history, PNG, brand">
            <a:extLst>
              <a:ext uri="{FF2B5EF4-FFF2-40B4-BE49-F238E27FC236}">
                <a16:creationId xmlns:a16="http://schemas.microsoft.com/office/drawing/2014/main" id="{3290F5AE-FDCD-486B-8970-19BABEA9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2370138"/>
            <a:ext cx="136207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5F2D9352-FE84-48CE-84B6-51E7C282D6EF}"/>
              </a:ext>
            </a:extLst>
          </p:cNvPr>
          <p:cNvSpPr/>
          <p:nvPr/>
        </p:nvSpPr>
        <p:spPr>
          <a:xfrm>
            <a:off x="6765925" y="3433763"/>
            <a:ext cx="117475" cy="1095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6C6177-72F9-44BC-9EF1-85BBF86F724C}"/>
              </a:ext>
            </a:extLst>
          </p:cNvPr>
          <p:cNvSpPr txBox="1"/>
          <p:nvPr/>
        </p:nvSpPr>
        <p:spPr>
          <a:xfrm>
            <a:off x="6864350" y="3076575"/>
            <a:ext cx="2262188" cy="554038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Softverska platforma</a:t>
            </a:r>
            <a:endParaRPr lang="sr-Latn-ME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sr-Latn-ME" sz="1200" dirty="0">
                <a:latin typeface="+mn-lt"/>
              </a:rPr>
              <a:t>Java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1B85DB2-F881-419E-9B6A-A1F612643B0C}"/>
              </a:ext>
            </a:extLst>
          </p:cNvPr>
          <p:cNvSpPr/>
          <p:nvPr/>
        </p:nvSpPr>
        <p:spPr>
          <a:xfrm>
            <a:off x="2459038" y="3519488"/>
            <a:ext cx="117475" cy="10953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r-Latn-M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1CE0E4-A83C-410A-A9BD-97239E2CB286}"/>
              </a:ext>
            </a:extLst>
          </p:cNvPr>
          <p:cNvSpPr txBox="1"/>
          <p:nvPr/>
        </p:nvSpPr>
        <p:spPr>
          <a:xfrm>
            <a:off x="247650" y="3155950"/>
            <a:ext cx="2211388" cy="554038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sr-Latn-ME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Softverske aplikacije</a:t>
            </a:r>
            <a:endParaRPr lang="sr-Latn-ME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r">
              <a:defRPr/>
            </a:pPr>
            <a:r>
              <a:rPr lang="sr-Latn-ME" sz="1200" dirty="0">
                <a:latin typeface="+mn-lt"/>
              </a:rPr>
              <a:t>Geoserver/Geoportal/QGIS</a:t>
            </a:r>
          </a:p>
        </p:txBody>
      </p:sp>
      <p:pic>
        <p:nvPicPr>
          <p:cNvPr id="63" name="Graphic 62" descr="Server">
            <a:extLst>
              <a:ext uri="{FF2B5EF4-FFF2-40B4-BE49-F238E27FC236}">
                <a16:creationId xmlns:a16="http://schemas.microsoft.com/office/drawing/2014/main" id="{1E578335-B291-4D16-87A0-E6F17AE6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1839913"/>
            <a:ext cx="5746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" name="TextBox 7167">
            <a:extLst>
              <a:ext uri="{FF2B5EF4-FFF2-40B4-BE49-F238E27FC236}">
                <a16:creationId xmlns:a16="http://schemas.microsoft.com/office/drawing/2014/main" id="{DFB57917-1511-4316-9060-AEF5B6A309D3}"/>
              </a:ext>
            </a:extLst>
          </p:cNvPr>
          <p:cNvSpPr txBox="1"/>
          <p:nvPr/>
        </p:nvSpPr>
        <p:spPr>
          <a:xfrm>
            <a:off x="4067175" y="1890713"/>
            <a:ext cx="183991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servera u Agenciji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6B298B-007A-4EF1-9A70-07F77F932804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D50329E-0FAE-4D81-A04F-E105AA93BCDF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5" name="Picture 2" descr="logo">
            <a:hlinkClick r:id="rId11"/>
            <a:extLst>
              <a:ext uri="{FF2B5EF4-FFF2-40B4-BE49-F238E27FC236}">
                <a16:creationId xmlns:a16="http://schemas.microsoft.com/office/drawing/2014/main" id="{49C635A4-97EE-41BB-94DD-819449B9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0B54FA-8778-45B2-8F3F-E0399ADF51D6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0B511F-4D3C-4615-B9B9-5C01E9CDDA2B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74" grpId="0" animBg="1"/>
      <p:bldP spid="75" grpId="0" animBg="1"/>
      <p:bldP spid="77" grpId="0" animBg="1"/>
      <p:bldP spid="78" grpId="0" animBg="1"/>
      <p:bldP spid="71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Box 2">
            <a:extLst>
              <a:ext uri="{FF2B5EF4-FFF2-40B4-BE49-F238E27FC236}">
                <a16:creationId xmlns:a16="http://schemas.microsoft.com/office/drawing/2014/main" id="{AC9150FB-8CAD-4774-AD70-3221948F1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1473051"/>
            <a:ext cx="2227262" cy="18161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ME" altLang="en-US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Korisnici Geoportala: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Agencija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Operatori 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en-US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Plan</a:t>
            </a: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eri 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Državne institucije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Lokalne samouprave 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Javni pristup</a:t>
            </a:r>
            <a:endParaRPr lang="en-GB" altLang="en-US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42521911-6E28-4351-8E68-1085A8E58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73051"/>
            <a:ext cx="4691063" cy="37856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ME" altLang="en-US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Elementi Geoportala: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Infrastruktura</a:t>
            </a:r>
          </a:p>
          <a:p>
            <a:pPr marL="1028700" lvl="1">
              <a:buFont typeface="Courier New" panose="02070309020205020404" pitchFamily="49" charset="0"/>
              <a:buChar char="o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Postojeća elektronska komunikaciona infrastruktura i povezana oprema</a:t>
            </a:r>
          </a:p>
          <a:p>
            <a:pPr marL="1028700" lvl="1">
              <a:buFont typeface="Courier New" panose="02070309020205020404" pitchFamily="49" charset="0"/>
              <a:buChar char="o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Obavještenja o rekonstrukciji/izgradnji saobraćajnica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Pokrivenost </a:t>
            </a:r>
          </a:p>
          <a:p>
            <a:pPr marL="1028700" lvl="1">
              <a:buFont typeface="Courier New" panose="02070309020205020404" pitchFamily="49" charset="0"/>
              <a:buChar char="o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Fiksnim širokopojasnim pristupom internetu (tehnologija/brzina/broj operatora)</a:t>
            </a:r>
          </a:p>
          <a:p>
            <a:pPr marL="1028700" lvl="1">
              <a:buFont typeface="Courier New" panose="02070309020205020404" pitchFamily="49" charset="0"/>
              <a:buChar char="o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Mobilnim širokopojasnim pristupom internetu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Planovi </a:t>
            </a:r>
          </a:p>
          <a:p>
            <a:pPr marL="1028700" lvl="1">
              <a:buFont typeface="Courier New" panose="02070309020205020404" pitchFamily="49" charset="0"/>
              <a:buChar char="o"/>
              <a:defRPr/>
            </a:pPr>
            <a:r>
              <a:rPr lang="en-US" altLang="en-US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Planirana</a:t>
            </a:r>
            <a:r>
              <a:rPr lang="en-US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elektronska komunikaciona infrastruktura i povezana oprema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1AC23E-56FC-46D9-97EC-8813CFDB8CB8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24">
            <a:extLst>
              <a:ext uri="{FF2B5EF4-FFF2-40B4-BE49-F238E27FC236}">
                <a16:creationId xmlns:a16="http://schemas.microsoft.com/office/drawing/2014/main" id="{EBD0EF15-F0A8-419A-B166-2DC21316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58AB97-A2AD-4CFB-9AD0-0553616425C2}"/>
              </a:ext>
            </a:extLst>
          </p:cNvPr>
          <p:cNvSpPr txBox="1"/>
          <p:nvPr/>
        </p:nvSpPr>
        <p:spPr>
          <a:xfrm>
            <a:off x="1619250" y="889000"/>
            <a:ext cx="5689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600" b="1" cap="all" dirty="0">
                <a:solidFill>
                  <a:srgbClr val="C00000"/>
                </a:solidFill>
                <a:latin typeface="+mj-lt"/>
              </a:rPr>
              <a:t>Elementi</a:t>
            </a:r>
            <a:r>
              <a:rPr lang="en-US" sz="1600" b="1" cap="all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j-lt"/>
              </a:rPr>
              <a:t>Geoportala</a:t>
            </a:r>
            <a:r>
              <a:rPr lang="sr-Latn-ME" sz="1600" b="1" cap="all" dirty="0">
                <a:solidFill>
                  <a:srgbClr val="C00000"/>
                </a:solidFill>
                <a:latin typeface="+mj-lt"/>
              </a:rPr>
              <a:t> i korisnici</a:t>
            </a:r>
            <a:endParaRPr lang="x-none" sz="1600" b="1" cap="all" dirty="0">
              <a:solidFill>
                <a:srgbClr val="C00000"/>
              </a:solidFill>
              <a:latin typeface="+mj-lt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AFA900-DA5C-4D62-AFD3-8087927070E8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E7D98D-B73B-42E0-87A8-1D7B47292CF8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2" descr="logo">
            <a:hlinkClick r:id="rId2"/>
            <a:extLst>
              <a:ext uri="{FF2B5EF4-FFF2-40B4-BE49-F238E27FC236}">
                <a16:creationId xmlns:a16="http://schemas.microsoft.com/office/drawing/2014/main" id="{BB26B38F-B5F1-4D77-A2DF-E159F233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C6D7FD-7ACC-4941-9865-C7A0D86BC065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155BB-66A8-4B1A-80A1-799F990AB4FF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5/19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E004107-AE67-446F-B9D4-AE1DD2D1A09C}"/>
              </a:ext>
            </a:extLst>
          </p:cNvPr>
          <p:cNvSpPr txBox="1"/>
          <p:nvPr/>
        </p:nvSpPr>
        <p:spPr>
          <a:xfrm>
            <a:off x="585788" y="1484784"/>
            <a:ext cx="3779837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Podaci od operatora o EKI: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ntenski stubovi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Zgrade/objekti za smještaj EK opreme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Kablovska kanalizacija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Stubovi na koje se kače vazdušni EK kablovi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Planirana EK infrastruktura</a:t>
            </a:r>
          </a:p>
        </p:txBody>
      </p:sp>
      <p:sp>
        <p:nvSpPr>
          <p:cNvPr id="10243" name="TextBox 20">
            <a:extLst>
              <a:ext uri="{FF2B5EF4-FFF2-40B4-BE49-F238E27FC236}">
                <a16:creationId xmlns:a16="http://schemas.microsoft.com/office/drawing/2014/main" id="{2C407395-BDDE-4C27-9E00-758E2FE7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4710113"/>
            <a:ext cx="3252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ME" altLang="sr-Latn-RS" sz="1600" b="1" u="sng">
                <a:solidFill>
                  <a:srgbClr val="002060"/>
                </a:solidFill>
              </a:rPr>
              <a:t>Podaci iz sistema se mogu preuzeti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ME" altLang="sr-Latn-RS" sz="1600" b="1" u="sng">
                <a:solidFill>
                  <a:srgbClr val="002060"/>
                </a:solidFill>
              </a:rPr>
              <a:t>u sledećim elektronskim formatima:</a:t>
            </a:r>
            <a:endParaRPr lang="sr-Latn-ME" altLang="sr-Latn-RS" sz="160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38E2E-4290-4C73-B8A1-001AE6A8E114}"/>
              </a:ext>
            </a:extLst>
          </p:cNvPr>
          <p:cNvSpPr txBox="1"/>
          <p:nvPr/>
        </p:nvSpPr>
        <p:spPr>
          <a:xfrm>
            <a:off x="4781550" y="1484784"/>
            <a:ext cx="4306888" cy="3046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Podaci od državnih institucija: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Uprava za katastar i državnu imovinu: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Granice opština i naselja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Stambene i poslovne zgrade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Katastarske parcele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MONSTAT-a: 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Broj stanovnika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Broj domaćinstava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Lokalne samouprave: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Obavještenja o Rekonstrukciji/izgradnji </a:t>
            </a:r>
          </a:p>
          <a:p>
            <a:pPr lvl="1"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novih saobraćajnica i druge saobraćajne </a:t>
            </a:r>
          </a:p>
          <a:p>
            <a:pPr lvl="1"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infrastrukture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1006F0-50A9-4490-997C-63F29FAE54AD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24">
            <a:extLst>
              <a:ext uri="{FF2B5EF4-FFF2-40B4-BE49-F238E27FC236}">
                <a16:creationId xmlns:a16="http://schemas.microsoft.com/office/drawing/2014/main" id="{CAA88E90-D914-4075-B643-6111D0BE6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7E121-D5E3-431D-9A6A-C2568D465F45}"/>
              </a:ext>
            </a:extLst>
          </p:cNvPr>
          <p:cNvSpPr txBox="1"/>
          <p:nvPr/>
        </p:nvSpPr>
        <p:spPr>
          <a:xfrm>
            <a:off x="1619250" y="889000"/>
            <a:ext cx="5689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600" b="1" cap="all" dirty="0">
                <a:solidFill>
                  <a:srgbClr val="C00000"/>
                </a:solidFill>
              </a:rPr>
              <a:t>Podaci</a:t>
            </a:r>
            <a:r>
              <a:rPr lang="en-US" sz="1600" b="1" cap="all" dirty="0">
                <a:solidFill>
                  <a:srgbClr val="C00000"/>
                </a:solidFill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</a:rPr>
              <a:t>iz</a:t>
            </a:r>
            <a:r>
              <a:rPr lang="en-US" sz="1600" b="1" cap="all" dirty="0">
                <a:solidFill>
                  <a:srgbClr val="C00000"/>
                </a:solidFill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</a:rPr>
              <a:t>geoportala</a:t>
            </a:r>
            <a:endParaRPr lang="x-none" sz="16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04149-ABB9-44A5-936B-C6C77F4C1C5E}"/>
              </a:ext>
            </a:extLst>
          </p:cNvPr>
          <p:cNvSpPr txBox="1"/>
          <p:nvPr/>
        </p:nvSpPr>
        <p:spPr>
          <a:xfrm>
            <a:off x="3004171" y="5356305"/>
            <a:ext cx="2412000" cy="1077218"/>
          </a:xfrm>
          <a:prstGeom prst="rect">
            <a:avLst/>
          </a:prstGeom>
          <a:noFill/>
        </p:spPr>
        <p:txBody>
          <a:bodyPr numCol="2" spcCol="36000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.shp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.xls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endParaRPr lang="sr-Latn-ME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endParaRPr lang="sr-Latn-ME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.pdf</a:t>
            </a:r>
          </a:p>
          <a:p>
            <a:pPr marL="285750" indent="-285750">
              <a:buFont typeface="Calibri" panose="020F0502020204030204" pitchFamily="34" charset="0"/>
              <a:buChar char="‐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.kml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sr-Latn-ME" sz="1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C4376D-FEEE-49B8-AE0D-A590AFC4A682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001CA4-74FC-4865-90DE-9064018B67FD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Picture 2" descr="logo">
            <a:hlinkClick r:id="rId2"/>
            <a:extLst>
              <a:ext uri="{FF2B5EF4-FFF2-40B4-BE49-F238E27FC236}">
                <a16:creationId xmlns:a16="http://schemas.microsoft.com/office/drawing/2014/main" id="{CF474A2D-6325-423C-AC38-1AF82281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CBB7E0-C4F3-4FAB-A23F-520C8CE04F26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47366-9B39-412E-B421-03972497414E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6/19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C6DC3A8-F8C8-45E6-9B01-795FDE875444}"/>
              </a:ext>
            </a:extLst>
          </p:cNvPr>
          <p:cNvSpPr txBox="1"/>
          <p:nvPr/>
        </p:nvSpPr>
        <p:spPr>
          <a:xfrm>
            <a:off x="554038" y="1585913"/>
            <a:ext cx="39147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EK infrastruktura: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606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antenskih stubova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334 antenska nosača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1.281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zgradu/objekat za smještaj EK opreme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552 vanjska kabineta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5.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113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55 k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m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kablovske kanalizacije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3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526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92 k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m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vazdušnih kablova</a:t>
            </a:r>
          </a:p>
          <a:p>
            <a:pPr>
              <a:defRPr/>
            </a:pPr>
            <a:endParaRPr lang="sr-Latn-ME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8E8DF7-08FA-4566-8CC7-A79FA89541E7}"/>
              </a:ext>
            </a:extLst>
          </p:cNvPr>
          <p:cNvSpPr txBox="1"/>
          <p:nvPr/>
        </p:nvSpPr>
        <p:spPr>
          <a:xfrm>
            <a:off x="3101975" y="4029075"/>
            <a:ext cx="29400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Zajedničko korišćenje: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3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31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antenska stuba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231 zgradi/objektu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710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km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kablovske kanalizacije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6E5B4-E7D2-46FC-AE5B-0F2035318232}"/>
              </a:ext>
            </a:extLst>
          </p:cNvPr>
          <p:cNvSpPr txBox="1"/>
          <p:nvPr/>
        </p:nvSpPr>
        <p:spPr>
          <a:xfrm>
            <a:off x="4500563" y="1628775"/>
            <a:ext cx="4516437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Korisnici</a:t>
            </a:r>
            <a:r>
              <a:rPr lang="en-US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endParaRPr lang="sr-Latn-ME" sz="1600" b="1" u="sng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7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Operatora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3 </a:t>
            </a: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Državne institucije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3 Lokalne samouprave (Podgorica, Nikšić i Bar)</a:t>
            </a:r>
          </a:p>
          <a:p>
            <a:pPr marL="285750" indent="-285750">
              <a:buFont typeface="Calibri" panose="020F0502020204030204" pitchFamily="34" charset="0"/>
              <a:buChar char="-"/>
              <a:defRPr/>
            </a:pPr>
            <a:r>
              <a:rPr lang="sr-Latn-ME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17 Obrađivača prostorno planske dokumentacije </a:t>
            </a:r>
            <a:endParaRPr lang="en-US" altLang="en-US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B82DF1-83D1-48F5-A32E-C705BF1841F4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0" name="TextBox 24">
            <a:extLst>
              <a:ext uri="{FF2B5EF4-FFF2-40B4-BE49-F238E27FC236}">
                <a16:creationId xmlns:a16="http://schemas.microsoft.com/office/drawing/2014/main" id="{239FE460-54B2-42E1-AA60-7A007CADD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53442-1927-4119-B894-357B1961B8AD}"/>
              </a:ext>
            </a:extLst>
          </p:cNvPr>
          <p:cNvSpPr txBox="1"/>
          <p:nvPr/>
        </p:nvSpPr>
        <p:spPr>
          <a:xfrm>
            <a:off x="1619250" y="889000"/>
            <a:ext cx="5689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ME" sz="1600" b="1" cap="all" dirty="0">
                <a:solidFill>
                  <a:srgbClr val="C00000"/>
                </a:solidFill>
                <a:latin typeface="+mj-lt"/>
              </a:rPr>
              <a:t>Statistički presjek podataka iz geoportala</a:t>
            </a:r>
            <a:endParaRPr lang="x-none" sz="1600" b="1" cap="all" dirty="0">
              <a:solidFill>
                <a:srgbClr val="C00000"/>
              </a:solidFill>
              <a:latin typeface="+mj-lt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739C4A-6792-47E1-A066-9BA8039AD464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78C65F-8163-42D7-BC49-E3778DD73C84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logo">
            <a:hlinkClick r:id="rId2"/>
            <a:extLst>
              <a:ext uri="{FF2B5EF4-FFF2-40B4-BE49-F238E27FC236}">
                <a16:creationId xmlns:a16="http://schemas.microsoft.com/office/drawing/2014/main" id="{D478E553-BE73-4162-BC77-0C3F0868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752EE4-4699-45BE-9A93-17B5B9DC36C0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65683E-015F-41E6-987E-C2C568FF2B1A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7/19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4">
            <a:extLst>
              <a:ext uri="{FF2B5EF4-FFF2-40B4-BE49-F238E27FC236}">
                <a16:creationId xmlns:a16="http://schemas.microsoft.com/office/drawing/2014/main" id="{EC85A832-838C-4F3C-8325-52C2B7E4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03425"/>
            <a:ext cx="567531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1" name="Object 12">
            <a:extLst>
              <a:ext uri="{FF2B5EF4-FFF2-40B4-BE49-F238E27FC236}">
                <a16:creationId xmlns:a16="http://schemas.microsoft.com/office/drawing/2014/main" id="{47ED0E1A-E985-4654-8362-91CBE40E2D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2300" y="1890713"/>
          <a:ext cx="5910263" cy="410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Image" r:id="rId4" imgW="6241321" imgH="4107536" progId="Photoshop.Image.13">
                  <p:embed/>
                </p:oleObj>
              </mc:Choice>
              <mc:Fallback>
                <p:oleObj name="Image" r:id="rId4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890713"/>
                        <a:ext cx="5910263" cy="410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2">
            <a:extLst>
              <a:ext uri="{FF2B5EF4-FFF2-40B4-BE49-F238E27FC236}">
                <a16:creationId xmlns:a16="http://schemas.microsoft.com/office/drawing/2014/main" id="{F0736CDD-B04A-482B-A402-632D2C5D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016125"/>
            <a:ext cx="567531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30DF9-530B-4CBD-AC0D-FD703459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012950"/>
            <a:ext cx="5675312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F7FDEB-5872-45E0-9DC6-61CAD4D29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477963"/>
            <a:ext cx="3089275" cy="157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ME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Vrste pristupa za koje je neophodna registracija: 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Operatori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Planeri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Državne institucije i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sr-Latn-ME" sz="1600" dirty="0">
                <a:solidFill>
                  <a:srgbClr val="002060"/>
                </a:solidFill>
                <a:latin typeface="Calibri" panose="020F0502020204030204" pitchFamily="34" charset="0"/>
              </a:rPr>
              <a:t>Lokalne samouprave</a:t>
            </a:r>
          </a:p>
        </p:txBody>
      </p:sp>
      <p:sp>
        <p:nvSpPr>
          <p:cNvPr id="12295" name="TextBox 1">
            <a:extLst>
              <a:ext uri="{FF2B5EF4-FFF2-40B4-BE49-F238E27FC236}">
                <a16:creationId xmlns:a16="http://schemas.microsoft.com/office/drawing/2014/main" id="{E02A7BC0-7FBA-4637-8C11-009EA9C9D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474788"/>
            <a:ext cx="3462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ME" altLang="en-US" sz="1600" b="1" i="1" u="sng">
                <a:solidFill>
                  <a:srgbClr val="002060"/>
                </a:solidFill>
              </a:rPr>
              <a:t>Web adresa</a:t>
            </a:r>
            <a:r>
              <a:rPr lang="en-US" altLang="en-US" sz="1600" b="1" i="1" u="sng">
                <a:solidFill>
                  <a:srgbClr val="002060"/>
                </a:solidFill>
              </a:rPr>
              <a:t>: http://</a:t>
            </a:r>
            <a:r>
              <a:rPr lang="sr-Latn-ME" altLang="en-US" sz="1600" b="1" i="1" u="sng">
                <a:solidFill>
                  <a:srgbClr val="002060"/>
                </a:solidFill>
              </a:rPr>
              <a:t>geoportal.ekip.me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B2FA61-84C3-4C03-9491-1AFC8BF22852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24">
            <a:extLst>
              <a:ext uri="{FF2B5EF4-FFF2-40B4-BE49-F238E27FC236}">
                <a16:creationId xmlns:a16="http://schemas.microsoft.com/office/drawing/2014/main" id="{F57181B5-84B1-434F-8533-CA02875F0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12E152-E641-40A8-93B2-25E21DF2A6BC}"/>
              </a:ext>
            </a:extLst>
          </p:cNvPr>
          <p:cNvSpPr txBox="1"/>
          <p:nvPr/>
        </p:nvSpPr>
        <p:spPr>
          <a:xfrm>
            <a:off x="1619250" y="889000"/>
            <a:ext cx="5689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cap="all" dirty="0" err="1">
                <a:solidFill>
                  <a:srgbClr val="C00000"/>
                </a:solidFill>
                <a:latin typeface="+mj-lt"/>
              </a:rPr>
              <a:t>na</a:t>
            </a:r>
            <a:r>
              <a:rPr lang="sr-Latn-ME" sz="1600" b="1" cap="all" dirty="0">
                <a:solidFill>
                  <a:srgbClr val="C00000"/>
                </a:solidFill>
                <a:latin typeface="+mj-lt"/>
              </a:rPr>
              <a:t>čin registracije</a:t>
            </a:r>
            <a:r>
              <a:rPr lang="en-US" sz="1600" b="1" cap="all" dirty="0">
                <a:solidFill>
                  <a:srgbClr val="C00000"/>
                </a:solidFill>
                <a:latin typeface="+mj-lt"/>
              </a:rPr>
              <a:t> I </a:t>
            </a:r>
            <a:r>
              <a:rPr lang="en-US" sz="1600" b="1" cap="all" dirty="0" err="1">
                <a:solidFill>
                  <a:srgbClr val="C00000"/>
                </a:solidFill>
                <a:latin typeface="+mj-lt"/>
              </a:rPr>
              <a:t>Pristup</a:t>
            </a:r>
            <a:r>
              <a:rPr lang="en-US" sz="1600" b="1" cap="all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j-lt"/>
              </a:rPr>
              <a:t>geoportalu</a:t>
            </a:r>
            <a:endParaRPr lang="x-none" sz="1600" b="1" cap="all" dirty="0">
              <a:solidFill>
                <a:srgbClr val="C00000"/>
              </a:solidFill>
              <a:latin typeface="+mj-lt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4306A-5CA6-463C-A218-727B8658A46D}"/>
              </a:ext>
            </a:extLst>
          </p:cNvPr>
          <p:cNvSpPr txBox="1"/>
          <p:nvPr/>
        </p:nvSpPr>
        <p:spPr>
          <a:xfrm>
            <a:off x="4306888" y="3176588"/>
            <a:ext cx="708025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 err="1">
                <a:latin typeface="+mn-lt"/>
              </a:rPr>
              <a:t>ime.prezime</a:t>
            </a:r>
            <a:endParaRPr lang="sr-Latn-ME" sz="8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2F87E-0171-47DB-9630-CD37216F198E}"/>
              </a:ext>
            </a:extLst>
          </p:cNvPr>
          <p:cNvSpPr txBox="1"/>
          <p:nvPr/>
        </p:nvSpPr>
        <p:spPr>
          <a:xfrm>
            <a:off x="4427538" y="3284538"/>
            <a:ext cx="18573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sr-Latn-ME" sz="10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F6FA10-1568-402A-8B81-E53388DCF24B}"/>
              </a:ext>
            </a:extLst>
          </p:cNvPr>
          <p:cNvSpPr txBox="1"/>
          <p:nvPr/>
        </p:nvSpPr>
        <p:spPr>
          <a:xfrm>
            <a:off x="4306888" y="3438525"/>
            <a:ext cx="747712" cy="214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>
                <a:latin typeface="+mn-lt"/>
              </a:rPr>
              <a:t>***********</a:t>
            </a:r>
            <a:endParaRPr lang="sr-Latn-ME" sz="8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328B9-6994-4FAA-8AA5-4062AF875A81}"/>
              </a:ext>
            </a:extLst>
          </p:cNvPr>
          <p:cNvSpPr/>
          <p:nvPr/>
        </p:nvSpPr>
        <p:spPr>
          <a:xfrm>
            <a:off x="6227763" y="3724275"/>
            <a:ext cx="1728787" cy="158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1E7A9C-85A4-4AE8-9EC0-1BEB55D7D5AF}"/>
              </a:ext>
            </a:extLst>
          </p:cNvPr>
          <p:cNvSpPr/>
          <p:nvPr/>
        </p:nvSpPr>
        <p:spPr>
          <a:xfrm>
            <a:off x="6648450" y="2276475"/>
            <a:ext cx="1368425" cy="333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65198E-F859-4F01-AA5D-90D177FE3985}"/>
              </a:ext>
            </a:extLst>
          </p:cNvPr>
          <p:cNvSpPr/>
          <p:nvPr/>
        </p:nvSpPr>
        <p:spPr>
          <a:xfrm>
            <a:off x="4284663" y="3638550"/>
            <a:ext cx="574675" cy="246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7332F9-9D6F-466A-A42F-34BB330C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2708275"/>
            <a:ext cx="2176463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DFB8CF-F63B-4D4E-9719-74C549C1035C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logo">
            <a:hlinkClick r:id="rId8"/>
            <a:extLst>
              <a:ext uri="{FF2B5EF4-FFF2-40B4-BE49-F238E27FC236}">
                <a16:creationId xmlns:a16="http://schemas.microsoft.com/office/drawing/2014/main" id="{CF56BEDF-7EC6-4772-B578-53DE9CAA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64192E-FBFF-4F28-A2A1-274872330847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7" name="Picture 2" descr="logo">
            <a:hlinkClick r:id="rId8"/>
            <a:extLst>
              <a:ext uri="{FF2B5EF4-FFF2-40B4-BE49-F238E27FC236}">
                <a16:creationId xmlns:a16="http://schemas.microsoft.com/office/drawing/2014/main" id="{7B7044A7-C1C2-45E6-8C35-4387C0B4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9A22FA9-2A24-4C58-B0BB-C733689F6F89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3B3965-D5D7-4B77-A05B-629A194D256D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8/19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 animBg="1"/>
      <p:bldP spid="4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28899E-AE41-492B-92CB-711577FA8EC4}"/>
              </a:ext>
            </a:extLst>
          </p:cNvPr>
          <p:cNvSpPr txBox="1"/>
          <p:nvPr/>
        </p:nvSpPr>
        <p:spPr>
          <a:xfrm>
            <a:off x="323850" y="895350"/>
            <a:ext cx="80359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Geoportral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GB" sz="1600" b="1" cap="all" dirty="0">
                <a:solidFill>
                  <a:srgbClr val="C00000"/>
                </a:solidFill>
                <a:latin typeface="+mn-lt"/>
                <a:cs typeface="+mn-cs"/>
              </a:rPr>
              <a:t>– </a:t>
            </a:r>
            <a:r>
              <a:rPr lang="sr-Latn-ME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Lokalne</a:t>
            </a:r>
            <a:r>
              <a:rPr lang="en-US" sz="1600" b="1" cap="all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en-US" sz="1600" b="1" cap="all" dirty="0" err="1">
                <a:solidFill>
                  <a:srgbClr val="C00000"/>
                </a:solidFill>
                <a:latin typeface="+mn-lt"/>
                <a:cs typeface="+mn-cs"/>
              </a:rPr>
              <a:t>samouprave</a:t>
            </a:r>
            <a:endParaRPr lang="en-GB" sz="1600" b="1" cap="all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3317" name="TextBox 11">
            <a:extLst>
              <a:ext uri="{FF2B5EF4-FFF2-40B4-BE49-F238E27FC236}">
                <a16:creationId xmlns:a16="http://schemas.microsoft.com/office/drawing/2014/main" id="{1BF0D5F3-F909-47AF-BD2F-F1ABD34E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458913"/>
            <a:ext cx="3089275" cy="3933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sr-Latn-ME" sz="1600" b="1" u="sng" dirty="0">
                <a:solidFill>
                  <a:srgbClr val="002060"/>
                </a:solidFill>
              </a:rPr>
              <a:t>Korisnici </a:t>
            </a:r>
            <a:r>
              <a:rPr lang="en-US" sz="1600" b="1" u="sng" dirty="0" err="1">
                <a:solidFill>
                  <a:srgbClr val="002060"/>
                </a:solidFill>
              </a:rPr>
              <a:t>Geoportala</a:t>
            </a:r>
            <a:r>
              <a:rPr lang="sr-Latn-ME" sz="1600" b="1" u="sng" dirty="0">
                <a:solidFill>
                  <a:srgbClr val="002060"/>
                </a:solidFill>
              </a:rPr>
              <a:t> koji </a:t>
            </a:r>
            <a:r>
              <a:rPr lang="en-US" sz="1600" b="1" u="sng" dirty="0" err="1">
                <a:solidFill>
                  <a:srgbClr val="002060"/>
                </a:solidFill>
              </a:rPr>
              <a:t>pripadaju</a:t>
            </a:r>
            <a:r>
              <a:rPr lang="en-US" sz="1600" b="1" u="sng" dirty="0">
                <a:solidFill>
                  <a:srgbClr val="002060"/>
                </a:solidFill>
              </a:rPr>
              <a:t> </a:t>
            </a:r>
            <a:r>
              <a:rPr lang="en-US" sz="1600" b="1" u="sng" dirty="0" err="1">
                <a:solidFill>
                  <a:srgbClr val="002060"/>
                </a:solidFill>
              </a:rPr>
              <a:t>lokalnim</a:t>
            </a:r>
            <a:r>
              <a:rPr lang="en-US" sz="1600" b="1" u="sng" dirty="0">
                <a:solidFill>
                  <a:srgbClr val="002060"/>
                </a:solidFill>
              </a:rPr>
              <a:t> </a:t>
            </a:r>
            <a:r>
              <a:rPr lang="en-US" sz="1600" b="1" u="sng" dirty="0" err="1">
                <a:solidFill>
                  <a:srgbClr val="002060"/>
                </a:solidFill>
              </a:rPr>
              <a:t>samoupravama</a:t>
            </a:r>
            <a:r>
              <a:rPr lang="en-US" sz="1600" b="1" u="sng" dirty="0">
                <a:solidFill>
                  <a:srgbClr val="002060"/>
                </a:solidFill>
              </a:rPr>
              <a:t> </a:t>
            </a:r>
            <a:r>
              <a:rPr lang="sr-Latn-ME" sz="1600" b="1" u="sng" dirty="0">
                <a:solidFill>
                  <a:srgbClr val="002060"/>
                </a:solidFill>
              </a:rPr>
              <a:t>mogu da</a:t>
            </a:r>
            <a:r>
              <a:rPr lang="en-US" sz="1600" b="1" u="sng" dirty="0">
                <a:solidFill>
                  <a:srgbClr val="002060"/>
                </a:solidFill>
              </a:rPr>
              <a:t>:</a:t>
            </a:r>
            <a:endParaRPr lang="sr-Latn-ME" sz="1600" b="1" u="sng" dirty="0">
              <a:solidFill>
                <a:srgbClr val="002060"/>
              </a:solidFill>
            </a:endParaRPr>
          </a:p>
          <a:p>
            <a:pPr marL="285750" indent="-285750" eaLnBrk="1" hangingPunct="1">
              <a:defRPr/>
            </a:pPr>
            <a:r>
              <a:rPr lang="sr-Latn-ME" sz="1600" dirty="0">
                <a:solidFill>
                  <a:srgbClr val="002060"/>
                </a:solidFill>
              </a:rPr>
              <a:t>Obavjeste Agenciju i operatore o rekonstrukciji/izgradnji nove saobraćajnice</a:t>
            </a:r>
          </a:p>
          <a:p>
            <a:pPr marL="285750" indent="-285750" eaLnBrk="1" hangingPunct="1">
              <a:defRPr/>
            </a:pPr>
            <a:r>
              <a:rPr lang="sr-Latn-ME" altLang="en-US" sz="1600" dirty="0">
                <a:solidFill>
                  <a:srgbClr val="002060"/>
                </a:solidFill>
              </a:rPr>
              <a:t>Izvezu podatke o EKI na nivou selektovane opštine</a:t>
            </a:r>
          </a:p>
          <a:p>
            <a:pPr marL="285750" indent="-285750" eaLnBrk="1" hangingPunct="1">
              <a:defRPr/>
            </a:pPr>
            <a:r>
              <a:rPr lang="en-US" sz="1600" dirty="0" err="1">
                <a:solidFill>
                  <a:srgbClr val="002060"/>
                </a:solidFill>
              </a:rPr>
              <a:t>Pregleda</a:t>
            </a:r>
            <a:r>
              <a:rPr lang="sr-Latn-ME" sz="1600" dirty="0">
                <a:solidFill>
                  <a:srgbClr val="002060"/>
                </a:solidFill>
              </a:rPr>
              <a:t>ju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planiranu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sr-Latn-ME" sz="1600" dirty="0">
                <a:solidFill>
                  <a:srgbClr val="002060"/>
                </a:solidFill>
              </a:rPr>
              <a:t>i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postoje</a:t>
            </a:r>
            <a:r>
              <a:rPr lang="sr-Latn-ME" sz="1600" dirty="0">
                <a:solidFill>
                  <a:srgbClr val="002060"/>
                </a:solidFill>
              </a:rPr>
              <a:t>ću elektronsku komunikacionu infrastrukturu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sr-Latn-ME" sz="1600" dirty="0">
                <a:solidFill>
                  <a:srgbClr val="002060"/>
                </a:solidFill>
              </a:rPr>
              <a:t>Pregledaju mape pokrivenosti fiksnog i mobilnog širokopojasnog pristupa interneta </a:t>
            </a:r>
            <a:endParaRPr lang="en-US" sz="1600" dirty="0">
              <a:solidFill>
                <a:srgbClr val="002060"/>
              </a:solidFill>
            </a:endParaRPr>
          </a:p>
        </p:txBody>
      </p:sp>
      <p:graphicFrame>
        <p:nvGraphicFramePr>
          <p:cNvPr id="13316" name="Object 12">
            <a:extLst>
              <a:ext uri="{FF2B5EF4-FFF2-40B4-BE49-F238E27FC236}">
                <a16:creationId xmlns:a16="http://schemas.microsoft.com/office/drawing/2014/main" id="{2B4924F8-A32F-4761-8EA5-BDF97E6800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2300" y="1509713"/>
          <a:ext cx="5910263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Image" r:id="rId3" imgW="6241321" imgH="4107536" progId="Photoshop.Image.13">
                  <p:embed/>
                </p:oleObj>
              </mc:Choice>
              <mc:Fallback>
                <p:oleObj name="Image" r:id="rId3" imgW="6241321" imgH="4107536" progId="Photoshop.Image.1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509713"/>
                        <a:ext cx="5910263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56A53A-06B1-43F1-8A32-3BD2FBEC2FE0}"/>
              </a:ext>
            </a:extLst>
          </p:cNvPr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TextBox 24">
            <a:extLst>
              <a:ext uri="{FF2B5EF4-FFF2-40B4-BE49-F238E27FC236}">
                <a16:creationId xmlns:a16="http://schemas.microsoft.com/office/drawing/2014/main" id="{818DF5D9-F155-41CA-9E47-875F721D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0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</a:rPr>
              <a:t>EKIP</a:t>
            </a:r>
          </a:p>
        </p:txBody>
      </p:sp>
      <p:pic>
        <p:nvPicPr>
          <p:cNvPr id="13319" name="Picture 12">
            <a:extLst>
              <a:ext uri="{FF2B5EF4-FFF2-40B4-BE49-F238E27FC236}">
                <a16:creationId xmlns:a16="http://schemas.microsoft.com/office/drawing/2014/main" id="{3C1E402B-3766-49F9-A7B0-0E995F59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62113"/>
            <a:ext cx="5688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730CFE-267D-48BE-9608-570DB1C7FDA3}"/>
              </a:ext>
            </a:extLst>
          </p:cNvPr>
          <p:cNvSpPr/>
          <p:nvPr/>
        </p:nvSpPr>
        <p:spPr>
          <a:xfrm>
            <a:off x="6553200" y="1916113"/>
            <a:ext cx="2411413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BA4FB-A7A2-4C09-9F49-C4983DAEBECF}"/>
              </a:ext>
            </a:extLst>
          </p:cNvPr>
          <p:cNvSpPr/>
          <p:nvPr/>
        </p:nvSpPr>
        <p:spPr>
          <a:xfrm>
            <a:off x="8793163" y="2133600"/>
            <a:ext cx="144462" cy="503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F5BE3F-7113-4579-B5DC-08C7BDC8D7A4}"/>
              </a:ext>
            </a:extLst>
          </p:cNvPr>
          <p:cNvSpPr/>
          <p:nvPr/>
        </p:nvSpPr>
        <p:spPr>
          <a:xfrm>
            <a:off x="3276600" y="4868863"/>
            <a:ext cx="790575" cy="327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41F81F-D16A-42A7-A3E3-6C91B3AD8952}"/>
              </a:ext>
            </a:extLst>
          </p:cNvPr>
          <p:cNvCxnSpPr/>
          <p:nvPr/>
        </p:nvCxnSpPr>
        <p:spPr>
          <a:xfrm>
            <a:off x="0" y="6021388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714B52-6B9D-4671-AFD3-A376EF65FE09}"/>
              </a:ext>
            </a:extLst>
          </p:cNvPr>
          <p:cNvSpPr txBox="1"/>
          <p:nvPr/>
        </p:nvSpPr>
        <p:spPr>
          <a:xfrm>
            <a:off x="6329363" y="6183313"/>
            <a:ext cx="2554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Podgorica, 27. april 2023. godine</a:t>
            </a:r>
          </a:p>
          <a:p>
            <a:pPr>
              <a:defRPr/>
            </a:pPr>
            <a:r>
              <a:rPr lang="sr-Latn-ME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Hotel Podgorica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Picture 2" descr="logo">
            <a:hlinkClick r:id="rId6"/>
            <a:extLst>
              <a:ext uri="{FF2B5EF4-FFF2-40B4-BE49-F238E27FC236}">
                <a16:creationId xmlns:a16="http://schemas.microsoft.com/office/drawing/2014/main" id="{79B1320A-6875-4C19-9137-F79A4562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5" y="134581"/>
            <a:ext cx="30749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C260E7-7D0B-42B9-B127-8C3058A4FFFD}"/>
              </a:ext>
            </a:extLst>
          </p:cNvPr>
          <p:cNvSpPr txBox="1"/>
          <p:nvPr/>
        </p:nvSpPr>
        <p:spPr>
          <a:xfrm>
            <a:off x="233985" y="6237312"/>
            <a:ext cx="370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Radionica EKIP i opštine na istom zadatku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DB9B86-6E40-4519-9BEB-F87EFCB6A788}"/>
              </a:ext>
            </a:extLst>
          </p:cNvPr>
          <p:cNvSpPr txBox="1"/>
          <p:nvPr/>
        </p:nvSpPr>
        <p:spPr>
          <a:xfrm>
            <a:off x="4572000" y="624112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9/19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35441</TotalTime>
  <Words>1220</Words>
  <Application>Microsoft Office PowerPoint</Application>
  <PresentationFormat>On-screen Show (4:3)</PresentationFormat>
  <Paragraphs>277</Paragraphs>
  <Slides>19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dubravka.aleksic</dc:creator>
  <cp:lastModifiedBy>Matija Tomcic</cp:lastModifiedBy>
  <cp:revision>816</cp:revision>
  <dcterms:created xsi:type="dcterms:W3CDTF">2014-08-01T10:03:44Z</dcterms:created>
  <dcterms:modified xsi:type="dcterms:W3CDTF">2023-04-26T08:35:24Z</dcterms:modified>
</cp:coreProperties>
</file>